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1"/>
  </p:notesMasterIdLst>
  <p:sldIdLst>
    <p:sldId id="256" r:id="rId2"/>
    <p:sldId id="259" r:id="rId3"/>
    <p:sldId id="295" r:id="rId4"/>
    <p:sldId id="377" r:id="rId5"/>
    <p:sldId id="342" r:id="rId6"/>
    <p:sldId id="268" r:id="rId7"/>
    <p:sldId id="269" r:id="rId8"/>
    <p:sldId id="270" r:id="rId9"/>
    <p:sldId id="272" r:id="rId10"/>
    <p:sldId id="273" r:id="rId11"/>
    <p:sldId id="274" r:id="rId12"/>
    <p:sldId id="278" r:id="rId13"/>
    <p:sldId id="279" r:id="rId14"/>
    <p:sldId id="343" r:id="rId15"/>
    <p:sldId id="344" r:id="rId16"/>
    <p:sldId id="345" r:id="rId17"/>
    <p:sldId id="283" r:id="rId18"/>
    <p:sldId id="346" r:id="rId19"/>
    <p:sldId id="347" r:id="rId20"/>
    <p:sldId id="348" r:id="rId21"/>
    <p:sldId id="287" r:id="rId22"/>
    <p:sldId id="260" r:id="rId23"/>
    <p:sldId id="261" r:id="rId24"/>
    <p:sldId id="262" r:id="rId25"/>
    <p:sldId id="263" r:id="rId26"/>
    <p:sldId id="264" r:id="rId27"/>
    <p:sldId id="265" r:id="rId28"/>
    <p:sldId id="266" r:id="rId29"/>
    <p:sldId id="352" r:id="rId30"/>
    <p:sldId id="271" r:id="rId31"/>
    <p:sldId id="353" r:id="rId32"/>
    <p:sldId id="354" r:id="rId33"/>
    <p:sldId id="355" r:id="rId34"/>
    <p:sldId id="275" r:id="rId35"/>
    <p:sldId id="276" r:id="rId36"/>
    <p:sldId id="277" r:id="rId37"/>
    <p:sldId id="356" r:id="rId38"/>
    <p:sldId id="357" r:id="rId39"/>
    <p:sldId id="358" r:id="rId40"/>
    <p:sldId id="359" r:id="rId41"/>
    <p:sldId id="360" r:id="rId42"/>
    <p:sldId id="361" r:id="rId43"/>
    <p:sldId id="362" r:id="rId44"/>
    <p:sldId id="363" r:id="rId45"/>
    <p:sldId id="364" r:id="rId46"/>
    <p:sldId id="365" r:id="rId47"/>
    <p:sldId id="288" r:id="rId48"/>
    <p:sldId id="289" r:id="rId49"/>
    <p:sldId id="290" r:id="rId50"/>
    <p:sldId id="291" r:id="rId51"/>
    <p:sldId id="292" r:id="rId52"/>
    <p:sldId id="293" r:id="rId53"/>
    <p:sldId id="366" r:id="rId54"/>
    <p:sldId id="367" r:id="rId55"/>
    <p:sldId id="296" r:id="rId56"/>
    <p:sldId id="297" r:id="rId57"/>
    <p:sldId id="368" r:id="rId58"/>
    <p:sldId id="372" r:id="rId59"/>
    <p:sldId id="373" r:id="rId60"/>
    <p:sldId id="374" r:id="rId61"/>
    <p:sldId id="375" r:id="rId62"/>
    <p:sldId id="376" r:id="rId63"/>
    <p:sldId id="379" r:id="rId64"/>
    <p:sldId id="380" r:id="rId65"/>
    <p:sldId id="381" r:id="rId66"/>
    <p:sldId id="382" r:id="rId67"/>
    <p:sldId id="383" r:id="rId68"/>
    <p:sldId id="384" r:id="rId69"/>
    <p:sldId id="340" r:id="rId7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291" autoAdjust="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EDCAE01-1689-48AD-B35A-0F08F4096F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7ACF86-B11C-4C50-BE14-0E809EA8484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02157-5F9F-4A66-B281-55075486591F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BA892-94EC-43EC-9973-913F4B25D5F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FB2C14D-485C-4A5A-B03D-00025BCA61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5B9B3C-B429-4A27-AF04-9D312A25963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11A9B8-1238-47A8-A579-47D001B875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3EA5A-00B6-42D7-9D71-84A8FB5510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52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64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41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accent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416685" y="1981370"/>
            <a:ext cx="2894753" cy="3877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47758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776134" y="2931261"/>
            <a:ext cx="4639733" cy="6093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accent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772760" y="4592828"/>
            <a:ext cx="8646481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1189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60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355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70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797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986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61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6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380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317FF-CDED-4CE0-AC10-9F336B829346}" type="datetimeFigureOut">
              <a:rPr lang="en-US" smtClean="0"/>
              <a:t>1/5/2023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2BC2B-ADEB-48E0-BB97-86AF16589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176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eksforgeeks.org/python-string-methods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05161-ACFE-473F-B752-4385E78467D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Heuristics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95A1C1-175A-46AD-B941-54B3481E45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Lab Section 2</a:t>
            </a:r>
          </a:p>
        </p:txBody>
      </p:sp>
    </p:spTree>
    <p:extLst>
      <p:ext uri="{BB962C8B-B14F-4D97-AF65-F5344CB8AC3E}">
        <p14:creationId xmlns:p14="http://schemas.microsoft.com/office/powerpoint/2010/main" val="1337553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21744" y="486156"/>
            <a:ext cx="714819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</a:t>
            </a:r>
            <a:r>
              <a:rPr spc="-16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22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Slicing</a:t>
            </a:r>
            <a:r>
              <a:rPr spc="-155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215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(Substrings)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357885"/>
            <a:ext cx="7570470" cy="48910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spc="-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get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7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slice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000" spc="1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7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10" dirty="0">
                <a:solidFill>
                  <a:srgbClr val="FFFFFF"/>
                </a:solidFill>
                <a:latin typeface="Arial MT"/>
                <a:cs typeface="Arial MT"/>
              </a:rPr>
              <a:t>string,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85" dirty="0">
                <a:solidFill>
                  <a:srgbClr val="FFFFFF"/>
                </a:solidFill>
                <a:latin typeface="Arial MT"/>
                <a:cs typeface="Arial MT"/>
              </a:rPr>
              <a:t>use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following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85" dirty="0">
                <a:solidFill>
                  <a:srgbClr val="FFFFFF"/>
                </a:solidFill>
                <a:latin typeface="Arial MT"/>
                <a:cs typeface="Arial MT"/>
              </a:rPr>
              <a:t>expression:</a:t>
            </a:r>
            <a:endParaRPr sz="2000" dirty="0">
              <a:latin typeface="Arial MT"/>
              <a:cs typeface="Arial MT"/>
            </a:endParaRPr>
          </a:p>
          <a:p>
            <a:pPr marL="355600"/>
            <a:r>
              <a:rPr sz="20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14" dirty="0">
                <a:solidFill>
                  <a:srgbClr val="FFFFFF"/>
                </a:solidFill>
                <a:latin typeface="Arial MT"/>
                <a:cs typeface="Arial MT"/>
              </a:rPr>
              <a:t>string[</a:t>
            </a:r>
            <a:r>
              <a:rPr sz="2000" spc="114" dirty="0">
                <a:solidFill>
                  <a:srgbClr val="FFC000"/>
                </a:solidFill>
                <a:latin typeface="Arial MT"/>
                <a:cs typeface="Arial MT"/>
              </a:rPr>
              <a:t>start</a:t>
            </a:r>
            <a:r>
              <a:rPr sz="2000" spc="114" dirty="0">
                <a:solidFill>
                  <a:srgbClr val="D32CFF"/>
                </a:solidFill>
                <a:latin typeface="Arial MT"/>
                <a:cs typeface="Arial MT"/>
              </a:rPr>
              <a:t>:end:step</a:t>
            </a:r>
            <a:r>
              <a:rPr sz="2000" spc="114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endParaRPr sz="2000" dirty="0">
              <a:latin typeface="Arial MT"/>
              <a:cs typeface="Arial MT"/>
            </a:endParaRPr>
          </a:p>
          <a:p>
            <a:pPr>
              <a:spcBef>
                <a:spcPts val="10"/>
              </a:spcBef>
            </a:pPr>
            <a:endParaRPr sz="2850" dirty="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Arguments:</a:t>
            </a:r>
            <a:endParaRPr sz="2000" dirty="0">
              <a:latin typeface="Arial MT"/>
              <a:cs typeface="Arial MT"/>
            </a:endParaRPr>
          </a:p>
          <a:p>
            <a:pPr marL="755650" lvl="1" indent="-285750">
              <a:spcBef>
                <a:spcPts val="505"/>
              </a:spcBef>
              <a:buChar char="–"/>
              <a:tabLst>
                <a:tab pos="755015" algn="l"/>
                <a:tab pos="755650" algn="l"/>
              </a:tabLst>
            </a:pPr>
            <a:r>
              <a:rPr sz="2000" spc="125" dirty="0">
                <a:solidFill>
                  <a:srgbClr val="FFC000"/>
                </a:solidFill>
                <a:latin typeface="Arial MT"/>
                <a:cs typeface="Arial MT"/>
              </a:rPr>
              <a:t>start</a:t>
            </a:r>
            <a:r>
              <a:rPr sz="2000" spc="125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0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Arial MT"/>
                <a:cs typeface="Arial MT"/>
              </a:rPr>
              <a:t>first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5" dirty="0">
                <a:solidFill>
                  <a:srgbClr val="FFFFFF"/>
                </a:solidFill>
                <a:latin typeface="Arial MT"/>
                <a:cs typeface="Arial MT"/>
              </a:rPr>
              <a:t>character</a:t>
            </a:r>
            <a:r>
              <a:rPr sz="20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80" dirty="0">
                <a:solidFill>
                  <a:srgbClr val="FFFFFF"/>
                </a:solidFill>
                <a:latin typeface="Arial MT"/>
                <a:cs typeface="Arial MT"/>
              </a:rPr>
              <a:t>(inclusive)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9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0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slice</a:t>
            </a:r>
            <a:endParaRPr sz="2000" dirty="0">
              <a:latin typeface="Arial MT"/>
              <a:cs typeface="Arial MT"/>
            </a:endParaRPr>
          </a:p>
          <a:p>
            <a:pPr marL="755650" lvl="1" indent="-285750">
              <a:spcBef>
                <a:spcPts val="500"/>
              </a:spcBef>
              <a:buChar char="–"/>
              <a:tabLst>
                <a:tab pos="755015" algn="l"/>
                <a:tab pos="755650" algn="l"/>
              </a:tabLst>
            </a:pPr>
            <a:r>
              <a:rPr sz="2000" spc="90" dirty="0">
                <a:solidFill>
                  <a:srgbClr val="D32CFF"/>
                </a:solidFill>
                <a:latin typeface="Arial MT"/>
                <a:cs typeface="Arial MT"/>
              </a:rPr>
              <a:t>end</a:t>
            </a:r>
            <a:r>
              <a:rPr sz="2000" spc="90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last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5" dirty="0">
                <a:solidFill>
                  <a:srgbClr val="FFFFFF"/>
                </a:solidFill>
                <a:latin typeface="Arial MT"/>
                <a:cs typeface="Arial MT"/>
              </a:rPr>
              <a:t>character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65" dirty="0">
                <a:solidFill>
                  <a:srgbClr val="FFFFFF"/>
                </a:solidFill>
                <a:latin typeface="Arial MT"/>
                <a:cs typeface="Arial MT"/>
              </a:rPr>
              <a:t>(exclusive)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9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slice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90" dirty="0">
                <a:solidFill>
                  <a:srgbClr val="FFFFFF"/>
                </a:solidFill>
                <a:latin typeface="Arial MT"/>
                <a:cs typeface="Arial MT"/>
              </a:rPr>
              <a:t>(optional)</a:t>
            </a:r>
            <a:endParaRPr sz="2000" dirty="0">
              <a:latin typeface="Arial MT"/>
              <a:cs typeface="Arial MT"/>
            </a:endParaRPr>
          </a:p>
          <a:p>
            <a:pPr marL="755650" lvl="1" indent="-285750">
              <a:spcBef>
                <a:spcPts val="505"/>
              </a:spcBef>
              <a:buChar char="–"/>
              <a:tabLst>
                <a:tab pos="755015" algn="l"/>
                <a:tab pos="755650" algn="l"/>
              </a:tabLst>
            </a:pPr>
            <a:r>
              <a:rPr sz="2000" spc="95" dirty="0">
                <a:solidFill>
                  <a:srgbClr val="D32CFF"/>
                </a:solidFill>
                <a:latin typeface="Arial MT"/>
                <a:cs typeface="Arial MT"/>
              </a:rPr>
              <a:t>step</a:t>
            </a:r>
            <a:r>
              <a:rPr sz="2000" spc="95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0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step</a:t>
            </a:r>
            <a:r>
              <a:rPr sz="20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60" dirty="0">
                <a:solidFill>
                  <a:srgbClr val="FFFFFF"/>
                </a:solidFill>
                <a:latin typeface="Arial MT"/>
                <a:cs typeface="Arial MT"/>
              </a:rPr>
              <a:t>size</a:t>
            </a:r>
            <a:r>
              <a:rPr sz="20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90" dirty="0">
                <a:solidFill>
                  <a:srgbClr val="FFFFFF"/>
                </a:solidFill>
                <a:latin typeface="Arial MT"/>
                <a:cs typeface="Arial MT"/>
              </a:rPr>
              <a:t>(optional)</a:t>
            </a:r>
            <a:endParaRPr sz="2000" dirty="0">
              <a:latin typeface="Arial MT"/>
              <a:cs typeface="Arial MT"/>
            </a:endParaRPr>
          </a:p>
          <a:p>
            <a:pPr marL="1155700" lvl="2" indent="-228600">
              <a:spcBef>
                <a:spcPts val="395"/>
              </a:spcBef>
              <a:buChar char="•"/>
              <a:tabLst>
                <a:tab pos="1155065" algn="l"/>
                <a:tab pos="1155700" algn="l"/>
              </a:tabLst>
            </a:pPr>
            <a:r>
              <a:rPr spc="90" dirty="0">
                <a:solidFill>
                  <a:srgbClr val="FFFFFF"/>
                </a:solidFill>
                <a:latin typeface="Arial MT"/>
                <a:cs typeface="Arial MT"/>
              </a:rPr>
              <a:t>default</a:t>
            </a:r>
            <a:r>
              <a:rPr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70" dirty="0">
                <a:solidFill>
                  <a:srgbClr val="FFFFFF"/>
                </a:solidFill>
                <a:latin typeface="Arial MT"/>
                <a:cs typeface="Arial MT"/>
              </a:rPr>
              <a:t>value</a:t>
            </a:r>
            <a:r>
              <a:rPr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pc="30" dirty="0">
                <a:solidFill>
                  <a:srgbClr val="FFFFFF"/>
                </a:solidFill>
                <a:latin typeface="Arial MT"/>
                <a:cs typeface="Arial MT"/>
              </a:rPr>
              <a:t>+1</a:t>
            </a:r>
            <a:endParaRPr dirty="0">
              <a:latin typeface="Arial MT"/>
              <a:cs typeface="Arial MT"/>
            </a:endParaRPr>
          </a:p>
          <a:p>
            <a:pPr lvl="2">
              <a:spcBef>
                <a:spcPts val="5"/>
              </a:spcBef>
              <a:buClr>
                <a:srgbClr val="FFFFFF"/>
              </a:buClr>
              <a:buFont typeface="Arial MT"/>
              <a:buChar char="•"/>
            </a:pPr>
            <a:endParaRPr sz="2200" dirty="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Arial MT"/>
                <a:cs typeface="Arial MT"/>
              </a:rPr>
              <a:t>returns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5" dirty="0">
                <a:solidFill>
                  <a:srgbClr val="FFFFFF"/>
                </a:solidFill>
                <a:latin typeface="Arial MT"/>
                <a:cs typeface="Arial MT"/>
              </a:rPr>
              <a:t>according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arguments</a:t>
            </a:r>
            <a:endParaRPr sz="2000" dirty="0">
              <a:latin typeface="Arial MT"/>
              <a:cs typeface="Arial MT"/>
            </a:endParaRPr>
          </a:p>
          <a:p>
            <a:pPr>
              <a:spcBef>
                <a:spcPts val="35"/>
              </a:spcBef>
              <a:buChar char="•"/>
            </a:pPr>
            <a:endParaRPr sz="2850" dirty="0">
              <a:latin typeface="Arial MT"/>
              <a:cs typeface="Arial MT"/>
            </a:endParaRPr>
          </a:p>
          <a:p>
            <a:pPr marL="355600" marR="5080" indent="-342900">
              <a:buChar char="•"/>
              <a:tabLst>
                <a:tab pos="354965" algn="l"/>
                <a:tab pos="355600" algn="l"/>
              </a:tabLst>
            </a:pPr>
            <a:r>
              <a:rPr sz="2000" spc="125" dirty="0">
                <a:solidFill>
                  <a:srgbClr val="FFC000"/>
                </a:solidFill>
                <a:latin typeface="Arial MT"/>
                <a:cs typeface="Arial MT"/>
              </a:rPr>
              <a:t>start</a:t>
            </a:r>
            <a:r>
              <a:rPr sz="2000" spc="12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D32CFF"/>
                </a:solidFill>
                <a:latin typeface="Arial MT"/>
                <a:cs typeface="Arial MT"/>
              </a:rPr>
              <a:t>end</a:t>
            </a:r>
            <a:r>
              <a:rPr sz="2000" spc="-6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D32CFF"/>
                </a:solidFill>
                <a:latin typeface="Arial MT"/>
                <a:cs typeface="Arial MT"/>
              </a:rPr>
              <a:t>step</a:t>
            </a:r>
            <a:r>
              <a:rPr sz="2000" spc="-6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must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be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95" dirty="0">
                <a:solidFill>
                  <a:srgbClr val="FFFFFF"/>
                </a:solidFill>
                <a:latin typeface="Arial MT"/>
                <a:cs typeface="Arial MT"/>
              </a:rPr>
              <a:t>integers</a:t>
            </a:r>
            <a:r>
              <a:rPr sz="20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14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be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95" dirty="0">
                <a:solidFill>
                  <a:srgbClr val="FFFFFF"/>
                </a:solidFill>
                <a:latin typeface="Arial MT"/>
                <a:cs typeface="Arial MT"/>
              </a:rPr>
              <a:t>positive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50" dirty="0">
                <a:solidFill>
                  <a:srgbClr val="FFFFFF"/>
                </a:solidFill>
                <a:latin typeface="Arial MT"/>
                <a:cs typeface="Arial MT"/>
              </a:rPr>
              <a:t>or </a:t>
            </a:r>
            <a:r>
              <a:rPr sz="2000" spc="-5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75" dirty="0">
                <a:solidFill>
                  <a:srgbClr val="FFFFFF"/>
                </a:solidFill>
                <a:latin typeface="Arial MT"/>
                <a:cs typeface="Arial MT"/>
              </a:rPr>
              <a:t>negative</a:t>
            </a:r>
            <a:endParaRPr sz="2000" dirty="0">
              <a:latin typeface="Arial MT"/>
              <a:cs typeface="Arial MT"/>
            </a:endParaRPr>
          </a:p>
          <a:p>
            <a:pPr marL="355600" indent="-342900">
              <a:spcBef>
                <a:spcPts val="505"/>
              </a:spcBef>
              <a:buChar char="•"/>
              <a:tabLst>
                <a:tab pos="354965" algn="l"/>
                <a:tab pos="355600" algn="l"/>
              </a:tabLst>
            </a:pPr>
            <a:r>
              <a:rPr sz="2000" spc="110" dirty="0">
                <a:solidFill>
                  <a:srgbClr val="FFC000"/>
                </a:solidFill>
                <a:latin typeface="Arial MT"/>
                <a:cs typeface="Arial MT"/>
              </a:rPr>
              <a:t>|start|</a:t>
            </a:r>
            <a:r>
              <a:rPr sz="2000" spc="-55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000" spc="150" dirty="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75" dirty="0">
                <a:solidFill>
                  <a:srgbClr val="D32CFF"/>
                </a:solidFill>
                <a:latin typeface="Arial MT"/>
                <a:cs typeface="Arial MT"/>
              </a:rPr>
              <a:t>|end|</a:t>
            </a:r>
            <a:r>
              <a:rPr sz="2000" spc="-5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000" spc="114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be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10" dirty="0">
                <a:solidFill>
                  <a:srgbClr val="FFFFFF"/>
                </a:solidFill>
                <a:latin typeface="Arial MT"/>
                <a:cs typeface="Arial MT"/>
              </a:rPr>
              <a:t>larger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than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5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length</a:t>
            </a:r>
            <a:endParaRPr sz="20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33712" y="486156"/>
            <a:ext cx="612521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</a:t>
            </a:r>
            <a:r>
              <a:rPr spc="-1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22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Slicing</a:t>
            </a:r>
            <a:r>
              <a:rPr spc="-145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16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17140" y="5996940"/>
            <a:ext cx="2930525" cy="8153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110"/>
              </a:lnSpc>
              <a:spcBef>
                <a:spcPts val="100"/>
              </a:spcBef>
            </a:pPr>
            <a:r>
              <a:rPr sz="26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6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0" dirty="0">
                <a:solidFill>
                  <a:srgbClr val="FFFFFF"/>
                </a:solidFill>
                <a:latin typeface="Arial MT"/>
                <a:cs typeface="Arial MT"/>
              </a:rPr>
              <a:t>name[-1:-7:-1]</a:t>
            </a:r>
            <a:endParaRPr sz="2600" dirty="0">
              <a:latin typeface="Arial MT"/>
              <a:cs typeface="Arial MT"/>
            </a:endParaRPr>
          </a:p>
          <a:p>
            <a:pPr marL="12700">
              <a:lnSpc>
                <a:spcPts val="3110"/>
              </a:lnSpc>
            </a:pPr>
            <a:r>
              <a:rPr sz="26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6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0" dirty="0">
                <a:solidFill>
                  <a:srgbClr val="FFFFFF"/>
                </a:solidFill>
                <a:latin typeface="Arial MT"/>
                <a:cs typeface="Arial MT"/>
              </a:rPr>
              <a:t>name[::-1]</a:t>
            </a:r>
            <a:endParaRPr sz="2600" dirty="0">
              <a:latin typeface="Arial MT"/>
              <a:cs typeface="Arial MT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278797" y="1931772"/>
          <a:ext cx="4362450" cy="735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356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p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y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t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h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o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n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3074120" y="1321156"/>
            <a:ext cx="5328920" cy="1193165"/>
          </a:xfrm>
          <a:prstGeom prst="rect">
            <a:avLst/>
          </a:prstGeom>
        </p:spPr>
        <p:txBody>
          <a:bodyPr vert="horz" wrap="square" lIns="0" tIns="132715" rIns="0" bIns="0" rtlCol="0">
            <a:spAutoFit/>
          </a:bodyPr>
          <a:lstStyle/>
          <a:p>
            <a:pPr marL="1468755">
              <a:spcBef>
                <a:spcPts val="1045"/>
              </a:spcBef>
              <a:tabLst>
                <a:tab pos="2195830" algn="l"/>
                <a:tab pos="2922905" algn="l"/>
                <a:tab pos="3649979" algn="l"/>
                <a:tab pos="4377055" algn="l"/>
                <a:tab pos="5104130" algn="l"/>
              </a:tabLst>
            </a:pPr>
            <a:r>
              <a:rPr sz="2750" b="1" spc="130" dirty="0">
                <a:solidFill>
                  <a:srgbClr val="FF0000"/>
                </a:solidFill>
                <a:latin typeface="Arial"/>
                <a:cs typeface="Arial"/>
              </a:rPr>
              <a:t>0	1	2	3	4	5</a:t>
            </a:r>
            <a:endParaRPr sz="2750" dirty="0">
              <a:latin typeface="Arial"/>
              <a:cs typeface="Arial"/>
            </a:endParaRPr>
          </a:p>
          <a:p>
            <a:pPr marL="12700">
              <a:spcBef>
                <a:spcPts val="1105"/>
              </a:spcBef>
            </a:pP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endParaRPr sz="3200" dirty="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17140" y="2481330"/>
            <a:ext cx="5945505" cy="3531870"/>
          </a:xfrm>
          <a:prstGeom prst="rect">
            <a:avLst/>
          </a:prstGeom>
        </p:spPr>
        <p:txBody>
          <a:bodyPr vert="horz" wrap="square" lIns="0" tIns="173355" rIns="0" bIns="0" rtlCol="0">
            <a:spAutoFit/>
          </a:bodyPr>
          <a:lstStyle/>
          <a:p>
            <a:pPr marL="1965960">
              <a:spcBef>
                <a:spcPts val="1365"/>
              </a:spcBef>
              <a:tabLst>
                <a:tab pos="2693035" algn="l"/>
                <a:tab pos="3420110" algn="l"/>
                <a:tab pos="4147185" algn="l"/>
                <a:tab pos="4874260" algn="l"/>
                <a:tab pos="5601335" algn="l"/>
              </a:tabLst>
            </a:pPr>
            <a:r>
              <a:rPr sz="2750" b="1" spc="20" dirty="0">
                <a:solidFill>
                  <a:srgbClr val="00B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00B050"/>
                </a:solidFill>
                <a:latin typeface="Arial"/>
                <a:cs typeface="Arial"/>
              </a:rPr>
              <a:t>6</a:t>
            </a:r>
            <a:r>
              <a:rPr sz="2750" b="1" dirty="0">
                <a:solidFill>
                  <a:srgbClr val="00B050"/>
                </a:solidFill>
                <a:latin typeface="Arial"/>
                <a:cs typeface="Arial"/>
              </a:rPr>
              <a:t>	</a:t>
            </a:r>
            <a:r>
              <a:rPr sz="2750" b="1" spc="20" dirty="0">
                <a:solidFill>
                  <a:srgbClr val="00B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00B050"/>
                </a:solidFill>
                <a:latin typeface="Arial"/>
                <a:cs typeface="Arial"/>
              </a:rPr>
              <a:t>5</a:t>
            </a:r>
            <a:r>
              <a:rPr sz="2750" b="1" dirty="0">
                <a:solidFill>
                  <a:srgbClr val="00B050"/>
                </a:solidFill>
                <a:latin typeface="Arial"/>
                <a:cs typeface="Arial"/>
              </a:rPr>
              <a:t>	</a:t>
            </a:r>
            <a:r>
              <a:rPr sz="2750" b="1" spc="20" dirty="0">
                <a:solidFill>
                  <a:srgbClr val="00B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00B050"/>
                </a:solidFill>
                <a:latin typeface="Arial"/>
                <a:cs typeface="Arial"/>
              </a:rPr>
              <a:t>4</a:t>
            </a:r>
            <a:r>
              <a:rPr sz="2750" b="1" dirty="0">
                <a:solidFill>
                  <a:srgbClr val="00B050"/>
                </a:solidFill>
                <a:latin typeface="Arial"/>
                <a:cs typeface="Arial"/>
              </a:rPr>
              <a:t>	</a:t>
            </a:r>
            <a:r>
              <a:rPr sz="2750" b="1" spc="20" dirty="0">
                <a:solidFill>
                  <a:srgbClr val="00B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00B050"/>
                </a:solidFill>
                <a:latin typeface="Arial"/>
                <a:cs typeface="Arial"/>
              </a:rPr>
              <a:t>3</a:t>
            </a:r>
            <a:r>
              <a:rPr sz="2750" b="1" dirty="0">
                <a:solidFill>
                  <a:srgbClr val="00B050"/>
                </a:solidFill>
                <a:latin typeface="Arial"/>
                <a:cs typeface="Arial"/>
              </a:rPr>
              <a:t>	</a:t>
            </a:r>
            <a:r>
              <a:rPr sz="2750" b="1" spc="20" dirty="0">
                <a:solidFill>
                  <a:srgbClr val="00B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00B050"/>
                </a:solidFill>
                <a:latin typeface="Arial"/>
                <a:cs typeface="Arial"/>
              </a:rPr>
              <a:t>2</a:t>
            </a:r>
            <a:r>
              <a:rPr sz="2750" b="1" dirty="0">
                <a:solidFill>
                  <a:srgbClr val="00B050"/>
                </a:solidFill>
                <a:latin typeface="Arial"/>
                <a:cs typeface="Arial"/>
              </a:rPr>
              <a:t>	</a:t>
            </a:r>
            <a:r>
              <a:rPr sz="2750" b="1" spc="20" dirty="0">
                <a:solidFill>
                  <a:srgbClr val="00B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00B050"/>
                </a:solidFill>
                <a:latin typeface="Arial"/>
                <a:cs typeface="Arial"/>
              </a:rPr>
              <a:t>1</a:t>
            </a:r>
            <a:endParaRPr sz="2750" dirty="0">
              <a:latin typeface="Arial"/>
              <a:cs typeface="Arial"/>
            </a:endParaRPr>
          </a:p>
          <a:p>
            <a:pPr marL="12700">
              <a:spcBef>
                <a:spcPts val="1205"/>
              </a:spcBef>
              <a:tabLst>
                <a:tab pos="3545840" algn="l"/>
              </a:tabLst>
            </a:pPr>
            <a:r>
              <a:rPr sz="26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name[1]	</a:t>
            </a:r>
            <a:r>
              <a:rPr sz="2600" spc="105" dirty="0">
                <a:latin typeface="Arial MT"/>
                <a:cs typeface="Arial MT"/>
              </a:rPr>
              <a:t>y</a:t>
            </a:r>
            <a:endParaRPr sz="2600" dirty="0">
              <a:latin typeface="Arial MT"/>
              <a:cs typeface="Arial MT"/>
            </a:endParaRPr>
          </a:p>
          <a:p>
            <a:pPr marL="12700">
              <a:tabLst>
                <a:tab pos="3545840" algn="l"/>
              </a:tabLst>
            </a:pPr>
            <a:r>
              <a:rPr sz="2600" spc="-10" dirty="0">
                <a:latin typeface="Arial MT"/>
                <a:cs typeface="Arial MT"/>
              </a:rPr>
              <a:t>&gt;&gt;&gt;</a:t>
            </a:r>
            <a:r>
              <a:rPr sz="2600" spc="-70" dirty="0">
                <a:latin typeface="Arial MT"/>
                <a:cs typeface="Arial MT"/>
              </a:rPr>
              <a:t> </a:t>
            </a:r>
            <a:r>
              <a:rPr sz="2600" spc="114" dirty="0">
                <a:latin typeface="Arial MT"/>
                <a:cs typeface="Arial MT"/>
              </a:rPr>
              <a:t>name[-5]	</a:t>
            </a:r>
            <a:r>
              <a:rPr sz="2600" spc="105" dirty="0">
                <a:latin typeface="Arial MT"/>
                <a:cs typeface="Arial MT"/>
              </a:rPr>
              <a:t>y</a:t>
            </a:r>
            <a:endParaRPr sz="2600" dirty="0">
              <a:latin typeface="Arial MT"/>
              <a:cs typeface="Arial MT"/>
            </a:endParaRPr>
          </a:p>
          <a:p>
            <a:pPr marL="12700">
              <a:lnSpc>
                <a:spcPts val="3110"/>
              </a:lnSpc>
              <a:spcBef>
                <a:spcPts val="70"/>
              </a:spcBef>
              <a:tabLst>
                <a:tab pos="3545840" algn="l"/>
              </a:tabLst>
            </a:pPr>
            <a:r>
              <a:rPr sz="2600" spc="-10" dirty="0">
                <a:latin typeface="Arial MT"/>
                <a:cs typeface="Arial MT"/>
              </a:rPr>
              <a:t>&gt;&gt;&gt;</a:t>
            </a:r>
            <a:r>
              <a:rPr sz="2600" spc="-70" dirty="0">
                <a:latin typeface="Arial MT"/>
                <a:cs typeface="Arial MT"/>
              </a:rPr>
              <a:t> </a:t>
            </a:r>
            <a:r>
              <a:rPr sz="2600" spc="125" dirty="0">
                <a:latin typeface="Arial MT"/>
                <a:cs typeface="Arial MT"/>
              </a:rPr>
              <a:t>name[0:2]	</a:t>
            </a:r>
            <a:r>
              <a:rPr sz="2600" spc="105" dirty="0">
                <a:latin typeface="Arial MT"/>
                <a:cs typeface="Arial MT"/>
              </a:rPr>
              <a:t>py</a:t>
            </a:r>
            <a:endParaRPr sz="2600" dirty="0">
              <a:latin typeface="Arial MT"/>
              <a:cs typeface="Arial MT"/>
            </a:endParaRPr>
          </a:p>
          <a:p>
            <a:pPr marL="12700">
              <a:lnSpc>
                <a:spcPts val="3095"/>
              </a:lnSpc>
            </a:pPr>
            <a:r>
              <a:rPr sz="2600" spc="-10" dirty="0">
                <a:latin typeface="Arial MT"/>
                <a:cs typeface="Arial MT"/>
              </a:rPr>
              <a:t>&gt;&gt;&gt;</a:t>
            </a:r>
            <a:r>
              <a:rPr sz="2600" spc="-100" dirty="0">
                <a:latin typeface="Arial MT"/>
                <a:cs typeface="Arial MT"/>
              </a:rPr>
              <a:t> </a:t>
            </a:r>
            <a:r>
              <a:rPr sz="2600" spc="100" dirty="0">
                <a:latin typeface="Arial MT"/>
                <a:cs typeface="Arial MT"/>
              </a:rPr>
              <a:t>name[-6:-1]</a:t>
            </a:r>
            <a:endParaRPr sz="2600" dirty="0">
              <a:latin typeface="Arial MT"/>
              <a:cs typeface="Arial MT"/>
            </a:endParaRPr>
          </a:p>
          <a:p>
            <a:pPr marL="12700">
              <a:lnSpc>
                <a:spcPts val="3095"/>
              </a:lnSpc>
            </a:pPr>
            <a:r>
              <a:rPr sz="26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6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name[-6:]</a:t>
            </a:r>
            <a:endParaRPr sz="2600" dirty="0">
              <a:latin typeface="Arial MT"/>
              <a:cs typeface="Arial MT"/>
            </a:endParaRPr>
          </a:p>
          <a:p>
            <a:pPr marL="12700">
              <a:lnSpc>
                <a:spcPts val="3110"/>
              </a:lnSpc>
            </a:pPr>
            <a:r>
              <a:rPr sz="26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6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00" dirty="0">
                <a:solidFill>
                  <a:srgbClr val="FFFFFF"/>
                </a:solidFill>
                <a:latin typeface="Arial MT"/>
                <a:cs typeface="Arial MT"/>
              </a:rPr>
              <a:t>name[</a:t>
            </a:r>
            <a:r>
              <a:rPr lang="en-US" sz="2600" spc="100" dirty="0">
                <a:solidFill>
                  <a:srgbClr val="FFFFFF"/>
                </a:solidFill>
                <a:latin typeface="Arial MT"/>
                <a:cs typeface="Arial MT"/>
              </a:rPr>
              <a:t>-1</a:t>
            </a:r>
            <a:r>
              <a:rPr sz="2600" spc="100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lang="en-US" sz="2600" spc="100" dirty="0">
                <a:solidFill>
                  <a:srgbClr val="FFFFFF"/>
                </a:solidFill>
                <a:latin typeface="Arial MT"/>
                <a:cs typeface="Arial MT"/>
              </a:rPr>
              <a:t>-6</a:t>
            </a:r>
            <a:r>
              <a:rPr sz="2600" spc="100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endParaRPr sz="2600" dirty="0">
              <a:latin typeface="Arial MT"/>
              <a:cs typeface="Arial MT"/>
            </a:endParaRPr>
          </a:p>
          <a:p>
            <a:pPr marL="12700"/>
            <a:r>
              <a:rPr sz="26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6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name[0:5:2]</a:t>
            </a:r>
            <a:endParaRPr sz="2600" dirty="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50486" y="4408932"/>
            <a:ext cx="1129030" cy="240284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9525">
              <a:lnSpc>
                <a:spcPts val="3100"/>
              </a:lnSpc>
              <a:spcBef>
                <a:spcPts val="219"/>
              </a:spcBef>
            </a:pPr>
            <a:r>
              <a:rPr sz="2600" spc="140" dirty="0">
                <a:latin typeface="Arial MT"/>
                <a:cs typeface="Arial MT"/>
              </a:rPr>
              <a:t>pytho </a:t>
            </a:r>
            <a:r>
              <a:rPr sz="2600" spc="145" dirty="0">
                <a:latin typeface="Arial MT"/>
                <a:cs typeface="Arial MT"/>
              </a:rPr>
              <a:t> </a:t>
            </a:r>
            <a:r>
              <a:rPr sz="2600" spc="114" dirty="0">
                <a:latin typeface="Arial MT"/>
                <a:cs typeface="Arial MT"/>
              </a:rPr>
              <a:t>p</a:t>
            </a:r>
            <a:r>
              <a:rPr sz="2600" spc="135" dirty="0">
                <a:latin typeface="Arial MT"/>
                <a:cs typeface="Arial MT"/>
              </a:rPr>
              <a:t>y</a:t>
            </a:r>
            <a:r>
              <a:rPr sz="2600" spc="195" dirty="0">
                <a:latin typeface="Arial MT"/>
                <a:cs typeface="Arial MT"/>
              </a:rPr>
              <a:t>t</a:t>
            </a:r>
            <a:r>
              <a:rPr sz="2600" spc="95" dirty="0">
                <a:latin typeface="Arial MT"/>
                <a:cs typeface="Arial MT"/>
              </a:rPr>
              <a:t>hon  </a:t>
            </a:r>
            <a:r>
              <a:rPr lang="en-US" sz="2600" spc="229" dirty="0">
                <a:latin typeface="Arial MT"/>
                <a:cs typeface="Arial MT"/>
              </a:rPr>
              <a:t>‘’</a:t>
            </a:r>
            <a:endParaRPr sz="2600" dirty="0">
              <a:latin typeface="Arial MT"/>
              <a:cs typeface="Arial MT"/>
            </a:endParaRPr>
          </a:p>
          <a:p>
            <a:pPr marL="12700">
              <a:lnSpc>
                <a:spcPts val="3010"/>
              </a:lnSpc>
            </a:pPr>
            <a:r>
              <a:rPr sz="2600" spc="165" dirty="0">
                <a:latin typeface="Arial MT"/>
                <a:cs typeface="Arial MT"/>
              </a:rPr>
              <a:t>pto</a:t>
            </a:r>
            <a:endParaRPr sz="2600" dirty="0">
              <a:latin typeface="Arial MT"/>
              <a:cs typeface="Arial MT"/>
            </a:endParaRPr>
          </a:p>
          <a:p>
            <a:pPr marL="12700" marR="5080">
              <a:lnSpc>
                <a:spcPts val="3100"/>
              </a:lnSpc>
              <a:spcBef>
                <a:spcPts val="185"/>
              </a:spcBef>
            </a:pPr>
            <a:r>
              <a:rPr sz="2600" spc="135" dirty="0">
                <a:latin typeface="Arial MT"/>
                <a:cs typeface="Arial MT"/>
              </a:rPr>
              <a:t>nohty</a:t>
            </a:r>
            <a:r>
              <a:rPr sz="2600" spc="114" dirty="0">
                <a:latin typeface="Arial MT"/>
                <a:cs typeface="Arial MT"/>
              </a:rPr>
              <a:t>p  </a:t>
            </a:r>
            <a:r>
              <a:rPr sz="2600" spc="135" dirty="0">
                <a:latin typeface="Arial MT"/>
                <a:cs typeface="Arial MT"/>
              </a:rPr>
              <a:t>nohty</a:t>
            </a:r>
            <a:r>
              <a:rPr sz="2600" spc="175" dirty="0">
                <a:latin typeface="Arial MT"/>
                <a:cs typeface="Arial MT"/>
              </a:rPr>
              <a:t>p</a:t>
            </a:r>
            <a:endParaRPr sz="26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97752" y="486156"/>
            <a:ext cx="599694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4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  <a:r>
              <a:rPr spc="-155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225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spc="-16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pc="2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43339" y="1583437"/>
            <a:ext cx="9231851" cy="4297651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355600" marR="111760" indent="-342900">
              <a:lnSpc>
                <a:spcPct val="89700"/>
              </a:lnSpc>
              <a:spcBef>
                <a:spcPts val="49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Since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5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immutable</a:t>
            </a:r>
            <a:r>
              <a:rPr lang="en-US" sz="3200" spc="135" dirty="0">
                <a:solidFill>
                  <a:srgbClr val="FFFFFF"/>
                </a:solidFill>
                <a:latin typeface="Arial MT"/>
                <a:cs typeface="Arial MT"/>
              </a:rPr>
              <a:t> (from link given last time)</a:t>
            </a: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can </a:t>
            </a:r>
            <a:r>
              <a:rPr sz="3200" spc="-87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200" u="heavy" spc="180" dirty="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Arial MT"/>
                <a:cs typeface="Arial MT"/>
              </a:rPr>
              <a:t>not</a:t>
            </a:r>
            <a:r>
              <a:rPr sz="3200" spc="18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change </a:t>
            </a:r>
            <a:r>
              <a:rPr sz="3200" spc="240" dirty="0">
                <a:solidFill>
                  <a:srgbClr val="FFFFFF"/>
                </a:solidFill>
                <a:latin typeface="Arial MT"/>
                <a:cs typeface="Arial MT"/>
              </a:rPr>
              <a:t>or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re-assign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characters </a:t>
            </a:r>
            <a:r>
              <a:rPr sz="3200" spc="1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within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5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endParaRPr sz="3200" dirty="0">
              <a:latin typeface="Arial MT"/>
              <a:cs typeface="Arial MT"/>
            </a:endParaRPr>
          </a:p>
          <a:p>
            <a:pPr marL="469900">
              <a:spcBef>
                <a:spcPts val="35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0070C0"/>
                </a:solidFill>
                <a:latin typeface="Arial MT"/>
                <a:cs typeface="Arial MT"/>
              </a:rPr>
              <a:t>‘python’</a:t>
            </a:r>
            <a:endParaRPr sz="2800" dirty="0">
              <a:latin typeface="Arial MT"/>
              <a:cs typeface="Arial MT"/>
            </a:endParaRPr>
          </a:p>
          <a:p>
            <a:pPr marL="469900">
              <a:spcBef>
                <a:spcPts val="240"/>
              </a:spcBef>
              <a:tabLst>
                <a:tab pos="4247515" algn="l"/>
              </a:tabLst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name[0]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29" dirty="0">
                <a:solidFill>
                  <a:srgbClr val="FFFFFF"/>
                </a:solidFill>
                <a:latin typeface="Arial MT"/>
                <a:cs typeface="Arial MT"/>
              </a:rPr>
              <a:t>‘b’	</a:t>
            </a:r>
            <a:r>
              <a:rPr sz="2800" spc="85" dirty="0">
                <a:solidFill>
                  <a:srgbClr val="FF0000"/>
                </a:solidFill>
                <a:latin typeface="Arial MT"/>
                <a:cs typeface="Arial MT"/>
              </a:rPr>
              <a:t>Type</a:t>
            </a:r>
            <a:r>
              <a:rPr sz="2800" spc="-114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FF0000"/>
                </a:solidFill>
                <a:latin typeface="Arial MT"/>
                <a:cs typeface="Arial MT"/>
              </a:rPr>
              <a:t>Error</a:t>
            </a:r>
            <a:endParaRPr sz="2800" dirty="0">
              <a:latin typeface="Arial MT"/>
              <a:cs typeface="Arial MT"/>
            </a:endParaRPr>
          </a:p>
          <a:p>
            <a:pPr>
              <a:spcBef>
                <a:spcPts val="20"/>
              </a:spcBef>
            </a:pPr>
            <a:endParaRPr sz="3600" dirty="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3200" spc="105" dirty="0">
                <a:solidFill>
                  <a:srgbClr val="FFFFFF"/>
                </a:solidFill>
                <a:latin typeface="Arial MT"/>
                <a:cs typeface="Arial MT"/>
              </a:rPr>
              <a:t>However,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create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new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endParaRPr sz="3200" dirty="0">
              <a:latin typeface="Arial MT"/>
              <a:cs typeface="Arial MT"/>
            </a:endParaRPr>
          </a:p>
          <a:p>
            <a:pPr marL="469900">
              <a:spcBef>
                <a:spcPts val="35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95" dirty="0">
                <a:solidFill>
                  <a:srgbClr val="FFFFFF"/>
                </a:solidFill>
                <a:latin typeface="Arial MT"/>
                <a:cs typeface="Arial MT"/>
              </a:rPr>
              <a:t>new_name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29" dirty="0">
                <a:solidFill>
                  <a:srgbClr val="FFFFFF"/>
                </a:solidFill>
                <a:latin typeface="Arial MT"/>
                <a:cs typeface="Arial MT"/>
              </a:rPr>
              <a:t>‘b’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+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name[1:]</a:t>
            </a:r>
            <a:endParaRPr sz="2800" dirty="0">
              <a:latin typeface="Arial MT"/>
              <a:cs typeface="Arial MT"/>
            </a:endParaRPr>
          </a:p>
          <a:p>
            <a:pPr marL="469900" marR="3620135">
              <a:lnSpc>
                <a:spcPct val="110000"/>
              </a:lnSpc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1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new_name</a:t>
            </a:r>
            <a:r>
              <a:rPr sz="2800" spc="12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800" spc="-76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0070C0"/>
                </a:solidFill>
                <a:latin typeface="Arial MT"/>
                <a:cs typeface="Arial MT"/>
              </a:rPr>
              <a:t>bython</a:t>
            </a:r>
            <a:endParaRPr sz="28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39419" y="486156"/>
            <a:ext cx="371284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/>
              <a:t>String</a:t>
            </a:r>
            <a:r>
              <a:rPr spc="-185" dirty="0"/>
              <a:t> </a:t>
            </a:r>
            <a:r>
              <a:rPr spc="235" dirty="0"/>
              <a:t>Length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532635"/>
            <a:ext cx="7856220" cy="2171748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355600" marR="5080" indent="-342900">
              <a:lnSpc>
                <a:spcPts val="2880"/>
              </a:lnSpc>
              <a:spcBef>
                <a:spcPts val="7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Python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has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built-in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function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that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be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used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get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0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length</a:t>
            </a:r>
            <a:endParaRPr sz="3000" dirty="0">
              <a:latin typeface="Arial MT"/>
              <a:cs typeface="Arial MT"/>
            </a:endParaRPr>
          </a:p>
          <a:p>
            <a:pPr>
              <a:spcBef>
                <a:spcPts val="50"/>
              </a:spcBef>
              <a:buChar char="•"/>
            </a:pPr>
            <a:endParaRPr sz="3700" dirty="0">
              <a:latin typeface="Arial MT"/>
              <a:cs typeface="Arial MT"/>
            </a:endParaRPr>
          </a:p>
          <a:p>
            <a:pPr marL="355600" marR="921385" indent="-342900">
              <a:lnSpc>
                <a:spcPts val="2900"/>
              </a:lnSpc>
              <a:buSzPct val="101694"/>
              <a:buFont typeface="Arial MT"/>
              <a:buChar char="•"/>
              <a:tabLst>
                <a:tab pos="354965" algn="l"/>
                <a:tab pos="355600" algn="l"/>
              </a:tabLst>
            </a:pPr>
            <a:r>
              <a:rPr sz="2950" b="1" spc="125" dirty="0">
                <a:solidFill>
                  <a:srgbClr val="D32CFF"/>
                </a:solidFill>
                <a:latin typeface="Arial"/>
                <a:cs typeface="Arial"/>
              </a:rPr>
              <a:t>len</a:t>
            </a:r>
            <a:r>
              <a:rPr sz="3000" spc="125" dirty="0">
                <a:solidFill>
                  <a:srgbClr val="D32CFF"/>
                </a:solidFill>
                <a:latin typeface="Arial MT"/>
                <a:cs typeface="Arial MT"/>
              </a:rPr>
              <a:t>(</a:t>
            </a:r>
            <a:r>
              <a:rPr sz="3000" spc="125" dirty="0">
                <a:solidFill>
                  <a:srgbClr val="FFC000"/>
                </a:solidFill>
                <a:latin typeface="Arial MT"/>
                <a:cs typeface="Arial MT"/>
              </a:rPr>
              <a:t>string</a:t>
            </a:r>
            <a:r>
              <a:rPr sz="3000" spc="12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r>
              <a:rPr sz="3000" spc="-9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returns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total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count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of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characters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0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endParaRPr sz="3000" dirty="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59941" y="4096004"/>
            <a:ext cx="4384675" cy="2311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0070C0"/>
                </a:solidFill>
                <a:latin typeface="Arial MT"/>
                <a:cs typeface="Arial MT"/>
              </a:rPr>
              <a:t>‘python’</a:t>
            </a:r>
            <a:endParaRPr sz="3000" dirty="0">
              <a:latin typeface="Arial MT"/>
              <a:cs typeface="Arial MT"/>
            </a:endParaRPr>
          </a:p>
          <a:p>
            <a:pPr marL="127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length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4" dirty="0">
                <a:solidFill>
                  <a:srgbClr val="D32CFF"/>
                </a:solidFill>
                <a:latin typeface="Arial MT"/>
                <a:cs typeface="Arial MT"/>
              </a:rPr>
              <a:t>len(</a:t>
            </a:r>
            <a:r>
              <a:rPr sz="3000" spc="114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3000" spc="114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3000" dirty="0">
              <a:latin typeface="Arial MT"/>
              <a:cs typeface="Arial MT"/>
            </a:endParaRPr>
          </a:p>
          <a:p>
            <a:pPr marL="12700" marR="12954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length</a:t>
            </a:r>
            <a:r>
              <a:rPr sz="3000" spc="16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000" spc="-819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0070C0"/>
                </a:solidFill>
                <a:latin typeface="Arial MT"/>
                <a:cs typeface="Arial MT"/>
              </a:rPr>
              <a:t>6</a:t>
            </a:r>
            <a:endParaRPr sz="3000" dirty="0">
              <a:latin typeface="Arial MT"/>
              <a:cs typeface="Arial MT"/>
            </a:endParaRPr>
          </a:p>
          <a:p>
            <a:pPr marL="127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name[length]</a:t>
            </a:r>
            <a:r>
              <a:rPr sz="3000" spc="16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3000" dirty="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371595" y="5993892"/>
            <a:ext cx="175958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spc="-15" dirty="0">
                <a:solidFill>
                  <a:srgbClr val="FF0000"/>
                </a:solidFill>
                <a:latin typeface="Calibri"/>
                <a:cs typeface="Calibri"/>
              </a:rPr>
              <a:t>IndexError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059940" y="3093212"/>
            <a:ext cx="8008620" cy="34029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3395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There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6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characters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00" dirty="0">
                <a:solidFill>
                  <a:srgbClr val="FFFFFF"/>
                </a:solidFill>
                <a:latin typeface="Arial MT"/>
                <a:cs typeface="Arial MT"/>
              </a:rPr>
              <a:t>name,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but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index</a:t>
            </a:r>
            <a:endParaRPr sz="3000">
              <a:latin typeface="Arial MT"/>
              <a:cs typeface="Arial MT"/>
            </a:endParaRPr>
          </a:p>
          <a:p>
            <a:pPr marL="355600">
              <a:lnSpc>
                <a:spcPts val="3395"/>
              </a:lnSpc>
            </a:pPr>
            <a:r>
              <a:rPr sz="3000" spc="190" dirty="0">
                <a:solidFill>
                  <a:srgbClr val="FFFFFF"/>
                </a:solidFill>
                <a:latin typeface="Arial MT"/>
                <a:cs typeface="Arial MT"/>
              </a:rPr>
              <a:t>[6]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does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exists!</a:t>
            </a:r>
            <a:endParaRPr sz="3000">
              <a:latin typeface="Arial MT"/>
              <a:cs typeface="Arial MT"/>
            </a:endParaRPr>
          </a:p>
          <a:p>
            <a:pPr>
              <a:spcBef>
                <a:spcPts val="5"/>
              </a:spcBef>
            </a:pPr>
            <a:endParaRPr sz="3750">
              <a:latin typeface="Arial MT"/>
              <a:cs typeface="Arial MT"/>
            </a:endParaRPr>
          </a:p>
          <a:p>
            <a:pPr marL="127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0070C0"/>
                </a:solidFill>
                <a:latin typeface="Arial MT"/>
                <a:cs typeface="Arial MT"/>
              </a:rPr>
              <a:t>‘python’</a:t>
            </a:r>
            <a:endParaRPr sz="3000">
              <a:latin typeface="Arial MT"/>
              <a:cs typeface="Arial MT"/>
            </a:endParaRPr>
          </a:p>
          <a:p>
            <a:pPr marL="12700">
              <a:spcBef>
                <a:spcPts val="385"/>
              </a:spcBef>
            </a:pP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length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4" dirty="0">
                <a:solidFill>
                  <a:srgbClr val="D32CFF"/>
                </a:solidFill>
                <a:latin typeface="Arial MT"/>
                <a:cs typeface="Arial MT"/>
              </a:rPr>
              <a:t>len(</a:t>
            </a:r>
            <a:r>
              <a:rPr sz="3000" spc="114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3000" spc="114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3000">
              <a:latin typeface="Arial MT"/>
              <a:cs typeface="Arial MT"/>
            </a:endParaRPr>
          </a:p>
          <a:p>
            <a:pPr marL="12700" marR="3274695">
              <a:lnSpc>
                <a:spcPts val="3979"/>
              </a:lnSpc>
              <a:spcBef>
                <a:spcPts val="35"/>
              </a:spcBef>
            </a:pP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name[</a:t>
            </a:r>
            <a:r>
              <a:rPr sz="3000" spc="150" dirty="0">
                <a:solidFill>
                  <a:srgbClr val="FFA300"/>
                </a:solidFill>
                <a:latin typeface="Arial MT"/>
                <a:cs typeface="Arial MT"/>
              </a:rPr>
              <a:t>length-1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r>
              <a:rPr sz="3000" spc="15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000" spc="-81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0070C0"/>
                </a:solidFill>
                <a:latin typeface="Arial MT"/>
                <a:cs typeface="Arial MT"/>
              </a:rPr>
              <a:t>n</a:t>
            </a:r>
            <a:endParaRPr sz="3000">
              <a:latin typeface="Arial MT"/>
              <a:cs typeface="Arial MT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39419" y="486156"/>
            <a:ext cx="371284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/>
              <a:t>String</a:t>
            </a:r>
            <a:r>
              <a:rPr spc="-185" dirty="0"/>
              <a:t> </a:t>
            </a:r>
            <a:r>
              <a:rPr spc="235" dirty="0"/>
              <a:t>Length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278797" y="1931772"/>
          <a:ext cx="4362450" cy="735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356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p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y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t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h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o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n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3074121" y="1292351"/>
            <a:ext cx="5313045" cy="1221740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1483995">
              <a:spcBef>
                <a:spcPts val="1135"/>
              </a:spcBef>
              <a:tabLst>
                <a:tab pos="2211070" algn="l"/>
                <a:tab pos="2938145" algn="l"/>
                <a:tab pos="3665220" algn="l"/>
                <a:tab pos="4392295" algn="l"/>
                <a:tab pos="5119370" algn="l"/>
              </a:tabLst>
            </a:pPr>
            <a:r>
              <a:rPr sz="2800" b="1" dirty="0">
                <a:solidFill>
                  <a:srgbClr val="FF0000"/>
                </a:solidFill>
                <a:latin typeface="Calibri"/>
                <a:cs typeface="Calibri"/>
              </a:rPr>
              <a:t>0	1	2	3	4	5</a:t>
            </a:r>
            <a:endParaRPr sz="2800">
              <a:latin typeface="Calibri"/>
              <a:cs typeface="Calibri"/>
            </a:endParaRPr>
          </a:p>
          <a:p>
            <a:pPr marL="12700">
              <a:spcBef>
                <a:spcPts val="1185"/>
              </a:spcBef>
            </a:pP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endParaRPr sz="3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83756" y="486156"/>
            <a:ext cx="542417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40" dirty="0"/>
              <a:t>Strings</a:t>
            </a:r>
            <a:r>
              <a:rPr spc="-190" dirty="0"/>
              <a:t> </a:t>
            </a:r>
            <a:r>
              <a:rPr spc="225" dirty="0"/>
              <a:t>Comparison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39" y="1581403"/>
            <a:ext cx="8674321" cy="3401380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355600" marR="5080" indent="-342900">
              <a:lnSpc>
                <a:spcPts val="3220"/>
              </a:lnSpc>
              <a:spcBef>
                <a:spcPts val="52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compare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equality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operator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0000"/>
                </a:solidFill>
                <a:latin typeface="Arial MT"/>
                <a:cs typeface="Arial MT"/>
              </a:rPr>
              <a:t>==</a:t>
            </a:r>
            <a:endParaRPr sz="3000" dirty="0">
              <a:latin typeface="Arial MT"/>
              <a:cs typeface="Arial MT"/>
            </a:endParaRPr>
          </a:p>
          <a:p>
            <a:pPr marL="355600" marR="140335" indent="-342900">
              <a:lnSpc>
                <a:spcPts val="3220"/>
              </a:lnSpc>
              <a:spcBef>
                <a:spcPts val="76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compares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numeric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4" dirty="0">
                <a:solidFill>
                  <a:srgbClr val="FFFFFF"/>
                </a:solidFill>
                <a:latin typeface="Arial MT"/>
                <a:cs typeface="Arial MT"/>
              </a:rPr>
              <a:t>value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000" spc="2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3000" spc="-8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endParaRPr sz="3000" dirty="0">
              <a:latin typeface="Arial MT"/>
              <a:cs typeface="Arial MT"/>
            </a:endParaRPr>
          </a:p>
          <a:p>
            <a:pPr marL="355600" indent="-342900">
              <a:spcBef>
                <a:spcPts val="33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returns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either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05" dirty="0">
                <a:solidFill>
                  <a:srgbClr val="FFFFFF"/>
                </a:solidFill>
                <a:latin typeface="Arial MT"/>
                <a:cs typeface="Arial MT"/>
              </a:rPr>
              <a:t>True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225" dirty="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75" dirty="0">
                <a:solidFill>
                  <a:srgbClr val="FFFFFF"/>
                </a:solidFill>
                <a:latin typeface="Arial MT"/>
                <a:cs typeface="Arial MT"/>
              </a:rPr>
              <a:t>False</a:t>
            </a:r>
            <a:endParaRPr sz="3000" dirty="0">
              <a:latin typeface="Arial MT"/>
              <a:cs typeface="Arial MT"/>
            </a:endParaRPr>
          </a:p>
          <a:p>
            <a:pPr>
              <a:spcBef>
                <a:spcPts val="35"/>
              </a:spcBef>
            </a:pPr>
            <a:endParaRPr sz="3350" dirty="0">
              <a:latin typeface="Arial MT"/>
              <a:cs typeface="Arial MT"/>
            </a:endParaRPr>
          </a:p>
          <a:p>
            <a:pPr marL="12700" marR="1821814">
              <a:lnSpc>
                <a:spcPct val="111300"/>
              </a:lnSpc>
            </a:pP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‘apple’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0000"/>
                </a:solidFill>
                <a:latin typeface="Arial MT"/>
                <a:cs typeface="Arial MT"/>
              </a:rPr>
              <a:t>==</a:t>
            </a:r>
            <a:r>
              <a:rPr sz="30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‘banana’</a:t>
            </a:r>
            <a:r>
              <a:rPr sz="3000" spc="15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000" spc="-819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80" dirty="0">
                <a:solidFill>
                  <a:srgbClr val="FFFFFF"/>
                </a:solidFill>
                <a:latin typeface="Arial MT"/>
                <a:cs typeface="Arial MT"/>
              </a:rPr>
              <a:t>False</a:t>
            </a:r>
            <a:endParaRPr sz="3000" dirty="0">
              <a:latin typeface="Arial MT"/>
              <a:cs typeface="Arial MT"/>
            </a:endParaRPr>
          </a:p>
          <a:p>
            <a:pPr marL="12700" marR="2172970">
              <a:lnSpc>
                <a:spcPts val="3979"/>
              </a:lnSpc>
              <a:spcBef>
                <a:spcPts val="35"/>
              </a:spcBef>
            </a:pP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‘apple’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0000"/>
                </a:solidFill>
                <a:latin typeface="Arial MT"/>
                <a:cs typeface="Arial MT"/>
              </a:rPr>
              <a:t>==</a:t>
            </a:r>
            <a:r>
              <a:rPr sz="3000" spc="-9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‘</a:t>
            </a:r>
            <a:r>
              <a:rPr lang="en-US" sz="3000" spc="1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apple</a:t>
            </a:r>
            <a:r>
              <a:rPr lang="en-US" sz="3000" spc="1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’</a:t>
            </a:r>
            <a:r>
              <a:rPr sz="3000" spc="16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000" spc="-819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00" dirty="0">
                <a:solidFill>
                  <a:srgbClr val="FFFFFF"/>
                </a:solidFill>
                <a:latin typeface="Arial MT"/>
                <a:cs typeface="Arial MT"/>
              </a:rPr>
              <a:t>True</a:t>
            </a:r>
            <a:endParaRPr sz="30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83756" y="486156"/>
            <a:ext cx="542417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40" dirty="0"/>
              <a:t>Strings</a:t>
            </a:r>
            <a:r>
              <a:rPr spc="-190" dirty="0"/>
              <a:t> </a:t>
            </a:r>
            <a:r>
              <a:rPr spc="225" dirty="0"/>
              <a:t>Comparison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20013"/>
            <a:ext cx="7766050" cy="276288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55600" marR="5080" indent="-342900">
              <a:lnSpc>
                <a:spcPct val="101899"/>
              </a:lnSpc>
              <a:spcBef>
                <a:spcPts val="2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Remember: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upper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0" dirty="0">
                <a:solidFill>
                  <a:srgbClr val="FFFFFF"/>
                </a:solidFill>
                <a:latin typeface="Arial MT"/>
                <a:cs typeface="Arial MT"/>
              </a:rPr>
              <a:t>lower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case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are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same</a:t>
            </a:r>
            <a:endParaRPr sz="3200" dirty="0">
              <a:latin typeface="Arial MT"/>
              <a:cs typeface="Arial MT"/>
            </a:endParaRPr>
          </a:p>
          <a:p>
            <a:pPr>
              <a:spcBef>
                <a:spcPts val="40"/>
              </a:spcBef>
            </a:pPr>
            <a:endParaRPr sz="3950" dirty="0">
              <a:latin typeface="Arial MT"/>
              <a:cs typeface="Arial MT"/>
            </a:endParaRPr>
          </a:p>
          <a:p>
            <a:pPr marL="12700" marR="2293620">
              <a:lnSpc>
                <a:spcPct val="120000"/>
              </a:lnSpc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200" spc="190" dirty="0">
                <a:solidFill>
                  <a:srgbClr val="FFFFFF"/>
                </a:solidFill>
                <a:latin typeface="Arial MT"/>
                <a:cs typeface="Arial MT"/>
              </a:rPr>
              <a:t>‘Apple’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10" dirty="0">
                <a:solidFill>
                  <a:srgbClr val="FF0000"/>
                </a:solidFill>
                <a:latin typeface="Arial MT"/>
                <a:cs typeface="Arial MT"/>
              </a:rPr>
              <a:t>==</a:t>
            </a:r>
            <a:r>
              <a:rPr sz="3200" spc="-9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‘apple’</a:t>
            </a:r>
            <a:r>
              <a:rPr sz="3200" spc="17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200" spc="-87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200" spc="85" dirty="0">
                <a:solidFill>
                  <a:srgbClr val="FFFFFF"/>
                </a:solidFill>
                <a:latin typeface="Arial MT"/>
                <a:cs typeface="Arial MT"/>
              </a:rPr>
              <a:t>False</a:t>
            </a:r>
            <a:endParaRPr sz="32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83756" y="486156"/>
            <a:ext cx="542417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40" dirty="0"/>
              <a:t>Strings</a:t>
            </a:r>
            <a:r>
              <a:rPr spc="-190" dirty="0"/>
              <a:t> </a:t>
            </a:r>
            <a:r>
              <a:rPr spc="225" dirty="0"/>
              <a:t>Comparison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20013"/>
            <a:ext cx="7473950" cy="2762885"/>
          </a:xfrm>
          <a:prstGeom prst="rect">
            <a:avLst/>
          </a:prstGeom>
        </p:spPr>
        <p:txBody>
          <a:bodyPr vert="horz" wrap="square" lIns="0" tIns="3175" rIns="0" bIns="0" rtlCol="0">
            <a:spAutoFit/>
          </a:bodyPr>
          <a:lstStyle/>
          <a:p>
            <a:pPr marL="355600" marR="5080" indent="-342900">
              <a:lnSpc>
                <a:spcPct val="101899"/>
              </a:lnSpc>
              <a:spcBef>
                <a:spcPts val="2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15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also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check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3200" spc="2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5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not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equal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80" dirty="0">
                <a:solidFill>
                  <a:srgbClr val="FF0000"/>
                </a:solidFill>
                <a:latin typeface="Arial MT"/>
                <a:cs typeface="Arial MT"/>
              </a:rPr>
              <a:t>!=</a:t>
            </a:r>
            <a:r>
              <a:rPr sz="3200" spc="-9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operator</a:t>
            </a:r>
            <a:endParaRPr sz="3200">
              <a:latin typeface="Arial MT"/>
              <a:cs typeface="Arial MT"/>
            </a:endParaRPr>
          </a:p>
          <a:p>
            <a:pPr>
              <a:spcBef>
                <a:spcPts val="40"/>
              </a:spcBef>
            </a:pPr>
            <a:endParaRPr sz="3950">
              <a:latin typeface="Arial MT"/>
              <a:cs typeface="Arial MT"/>
            </a:endParaRPr>
          </a:p>
          <a:p>
            <a:pPr marL="12700" marR="2103120">
              <a:lnSpc>
                <a:spcPct val="120000"/>
              </a:lnSpc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200" spc="190" dirty="0">
                <a:solidFill>
                  <a:srgbClr val="FFFFFF"/>
                </a:solidFill>
                <a:latin typeface="Arial MT"/>
                <a:cs typeface="Arial MT"/>
              </a:rPr>
              <a:t>‘Apple’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80" dirty="0">
                <a:solidFill>
                  <a:srgbClr val="FF0000"/>
                </a:solidFill>
                <a:latin typeface="Arial MT"/>
                <a:cs typeface="Arial MT"/>
              </a:rPr>
              <a:t>!=</a:t>
            </a:r>
            <a:r>
              <a:rPr sz="3200" spc="-9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‘apple’</a:t>
            </a:r>
            <a:r>
              <a:rPr sz="3200" spc="17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200" spc="-87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200" spc="110" dirty="0">
                <a:solidFill>
                  <a:srgbClr val="FFFFFF"/>
                </a:solidFill>
                <a:latin typeface="Arial MT"/>
                <a:cs typeface="Arial MT"/>
              </a:rPr>
              <a:t>True</a:t>
            </a:r>
            <a:endParaRPr sz="3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6495" y="486156"/>
            <a:ext cx="425958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25" dirty="0"/>
              <a:t>The</a:t>
            </a:r>
            <a:r>
              <a:rPr spc="-165" dirty="0"/>
              <a:t> </a:t>
            </a:r>
            <a:r>
              <a:rPr spc="210" dirty="0">
                <a:solidFill>
                  <a:srgbClr val="D32CFF"/>
                </a:solidFill>
              </a:rPr>
              <a:t>in</a:t>
            </a:r>
            <a:r>
              <a:rPr spc="-155" dirty="0">
                <a:solidFill>
                  <a:srgbClr val="D32CFF"/>
                </a:solidFill>
              </a:rPr>
              <a:t> </a:t>
            </a:r>
            <a:r>
              <a:rPr spc="240" dirty="0"/>
              <a:t>Operator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620013"/>
            <a:ext cx="7977505" cy="442404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55600" marR="5080" indent="-342900">
              <a:lnSpc>
                <a:spcPct val="100299"/>
              </a:lnSpc>
              <a:spcBef>
                <a:spcPts val="8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90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3100" b="1" spc="25" dirty="0">
                <a:solidFill>
                  <a:srgbClr val="D32CFF"/>
                </a:solidFill>
                <a:latin typeface="Arial"/>
                <a:cs typeface="Arial"/>
              </a:rPr>
              <a:t>in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operator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is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operator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that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checks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existence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200" spc="25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another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0" dirty="0">
                <a:solidFill>
                  <a:srgbClr val="FFFFFF"/>
                </a:solidFill>
                <a:latin typeface="Arial MT"/>
                <a:cs typeface="Arial MT"/>
              </a:rPr>
              <a:t>string:</a:t>
            </a:r>
            <a:endParaRPr sz="3200" dirty="0">
              <a:latin typeface="Arial MT"/>
              <a:cs typeface="Arial MT"/>
            </a:endParaRPr>
          </a:p>
          <a:p>
            <a:pPr>
              <a:spcBef>
                <a:spcPts val="45"/>
              </a:spcBef>
            </a:pPr>
            <a:endParaRPr sz="3950" dirty="0">
              <a:latin typeface="Arial MT"/>
              <a:cs typeface="Arial MT"/>
            </a:endParaRPr>
          </a:p>
          <a:p>
            <a:pPr marL="12700" marR="3509645">
              <a:lnSpc>
                <a:spcPct val="120000"/>
              </a:lnSpc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1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200" spc="215" dirty="0">
                <a:solidFill>
                  <a:srgbClr val="FFFFFF"/>
                </a:solidFill>
                <a:latin typeface="Arial MT"/>
                <a:cs typeface="Arial MT"/>
              </a:rPr>
              <a:t>‘p’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D32CFF"/>
                </a:solidFill>
                <a:latin typeface="Arial MT"/>
                <a:cs typeface="Arial MT"/>
              </a:rPr>
              <a:t>in</a:t>
            </a:r>
            <a:r>
              <a:rPr sz="3200" spc="-9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‘apple’</a:t>
            </a:r>
            <a:r>
              <a:rPr sz="3200" spc="17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200" spc="-87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200" spc="110" dirty="0">
                <a:solidFill>
                  <a:srgbClr val="FFFFFF"/>
                </a:solidFill>
                <a:latin typeface="Arial MT"/>
                <a:cs typeface="Arial MT"/>
              </a:rPr>
              <a:t>True</a:t>
            </a:r>
            <a:endParaRPr sz="3200" dirty="0">
              <a:latin typeface="Arial MT"/>
              <a:cs typeface="Arial MT"/>
            </a:endParaRPr>
          </a:p>
          <a:p>
            <a:pPr marL="12700" marR="3158490">
              <a:lnSpc>
                <a:spcPct val="119400"/>
              </a:lnSpc>
              <a:spcBef>
                <a:spcPts val="120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200" spc="200" dirty="0">
                <a:solidFill>
                  <a:srgbClr val="FFFFFF"/>
                </a:solidFill>
                <a:latin typeface="Arial MT"/>
                <a:cs typeface="Arial MT"/>
              </a:rPr>
              <a:t>‘ple’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D32CFF"/>
                </a:solidFill>
                <a:latin typeface="Arial MT"/>
                <a:cs typeface="Arial MT"/>
              </a:rPr>
              <a:t>in</a:t>
            </a:r>
            <a:r>
              <a:rPr sz="3200" spc="-9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‘apple’</a:t>
            </a:r>
            <a:r>
              <a:rPr sz="3200" spc="17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200" spc="-87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200" spc="110" dirty="0">
                <a:solidFill>
                  <a:srgbClr val="FFFFFF"/>
                </a:solidFill>
                <a:latin typeface="Arial MT"/>
                <a:cs typeface="Arial MT"/>
              </a:rPr>
              <a:t>True</a:t>
            </a:r>
            <a:endParaRPr sz="32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4313" y="2887980"/>
            <a:ext cx="414337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/>
              <a:t>String</a:t>
            </a:r>
            <a:r>
              <a:rPr spc="-200" dirty="0"/>
              <a:t> </a:t>
            </a:r>
            <a:r>
              <a:rPr spc="200" dirty="0"/>
              <a:t>Methods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Today’s Lab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73958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We will explore these exercises:</a:t>
            </a:r>
          </a:p>
          <a:p>
            <a:r>
              <a:rPr lang="en-US" dirty="0">
                <a:latin typeface="Arial" panose="020B0604020202020204" pitchFamily="34" charset="0"/>
              </a:rPr>
              <a:t>name.py</a:t>
            </a:r>
          </a:p>
          <a:p>
            <a:r>
              <a:rPr lang="en-US" dirty="0">
                <a:latin typeface="Arial" panose="020B0604020202020204" pitchFamily="34" charset="0"/>
              </a:rPr>
              <a:t>convert.py -- currency</a:t>
            </a:r>
          </a:p>
          <a:p>
            <a:r>
              <a:rPr lang="en-US" dirty="0">
                <a:latin typeface="Arial" panose="020B0604020202020204" pitchFamily="34" charset="0"/>
              </a:rPr>
              <a:t>phrase.py (string analysis)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-- shows functions too</a:t>
            </a:r>
          </a:p>
          <a:p>
            <a:r>
              <a:rPr lang="en-US" dirty="0">
                <a:latin typeface="Arial" panose="020B0604020202020204" pitchFamily="34" charset="0"/>
              </a:rPr>
              <a:t>cat.py</a:t>
            </a:r>
          </a:p>
          <a:p>
            <a:r>
              <a:rPr lang="en-US" dirty="0">
                <a:latin typeface="Arial" panose="020B0604020202020204" pitchFamily="34" charset="0"/>
              </a:rPr>
              <a:t>loops.py</a:t>
            </a:r>
          </a:p>
          <a:p>
            <a:r>
              <a:rPr lang="en-US" dirty="0">
                <a:latin typeface="Arial" panose="020B0604020202020204" pitchFamily="34" charset="0"/>
              </a:rPr>
              <a:t>wrongLoops.py 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</a:rPr>
              <a:t>(sanity check, can you spot the bug)</a:t>
            </a:r>
          </a:p>
          <a:p>
            <a:r>
              <a:rPr lang="en-US" dirty="0">
                <a:latin typeface="Arial" panose="020B0604020202020204" pitchFamily="34" charset="0"/>
              </a:rPr>
              <a:t>height.py</a:t>
            </a:r>
          </a:p>
          <a:p>
            <a:r>
              <a:rPr lang="en-US" dirty="0">
                <a:latin typeface="Arial" panose="020B0604020202020204" pitchFamily="34" charset="0"/>
              </a:rPr>
              <a:t>ten.py – in class assignment</a:t>
            </a:r>
            <a:endParaRPr lang="en-US" b="0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596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2200" y="682940"/>
            <a:ext cx="10515600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/>
              <a:t>String</a:t>
            </a:r>
            <a:r>
              <a:rPr spc="-200" dirty="0"/>
              <a:t> </a:t>
            </a:r>
            <a:r>
              <a:rPr spc="200" dirty="0"/>
              <a:t>Methods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32452" y="1493852"/>
            <a:ext cx="9143999" cy="3878882"/>
          </a:xfrm>
          <a:prstGeom prst="rect">
            <a:avLst/>
          </a:prstGeom>
        </p:spPr>
        <p:txBody>
          <a:bodyPr vert="horz" wrap="square" lIns="0" tIns="62865" rIns="0" bIns="0" rtlCol="0">
            <a:spAutoFit/>
          </a:bodyPr>
          <a:lstStyle/>
          <a:p>
            <a:pPr marL="355600" marR="5080" indent="-342900">
              <a:lnSpc>
                <a:spcPct val="89700"/>
              </a:lnSpc>
              <a:spcBef>
                <a:spcPts val="49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Python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has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number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200" spc="2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useful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string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methods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that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can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help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manipulate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strings:</a:t>
            </a:r>
            <a:endParaRPr sz="3200" dirty="0">
              <a:latin typeface="Arial MT"/>
              <a:cs typeface="Arial MT"/>
            </a:endParaRPr>
          </a:p>
          <a:p>
            <a:pPr>
              <a:spcBef>
                <a:spcPts val="10"/>
              </a:spcBef>
              <a:buClr>
                <a:srgbClr val="FFFFFF"/>
              </a:buClr>
              <a:buFont typeface="Arial MT"/>
              <a:buChar char="•"/>
            </a:pPr>
            <a:endParaRPr sz="3950" dirty="0">
              <a:latin typeface="Arial MT"/>
              <a:cs typeface="Arial MT"/>
            </a:endParaRPr>
          </a:p>
          <a:p>
            <a:pPr marL="755650" lvl="1" indent="-285750">
              <a:buChar char="–"/>
              <a:tabLst>
                <a:tab pos="755650" algn="l"/>
              </a:tabLst>
            </a:pP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Change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letters/</a:t>
            </a:r>
            <a:r>
              <a:rPr lang="en-US" sz="2800" spc="135" dirty="0">
                <a:solidFill>
                  <a:srgbClr val="FFFFFF"/>
                </a:solidFill>
                <a:latin typeface="Arial MT"/>
                <a:cs typeface="Arial MT"/>
              </a:rPr>
              <a:t>sentences’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case</a:t>
            </a:r>
            <a:endParaRPr sz="2800" dirty="0">
              <a:latin typeface="Arial MT"/>
              <a:cs typeface="Arial MT"/>
            </a:endParaRPr>
          </a:p>
          <a:p>
            <a:pPr marL="755650" lvl="1" indent="-285750">
              <a:spcBef>
                <a:spcPts val="360"/>
              </a:spcBef>
              <a:buChar char="–"/>
              <a:tabLst>
                <a:tab pos="755650" algn="l"/>
              </a:tabLst>
            </a:pPr>
            <a:r>
              <a:rPr sz="2800" spc="110" dirty="0">
                <a:solidFill>
                  <a:srgbClr val="FFFFFF"/>
                </a:solidFill>
                <a:latin typeface="Arial MT"/>
                <a:cs typeface="Arial MT"/>
              </a:rPr>
              <a:t>Replace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characters</a:t>
            </a:r>
            <a:endParaRPr sz="2800" dirty="0">
              <a:latin typeface="Arial MT"/>
              <a:cs typeface="Arial MT"/>
            </a:endParaRPr>
          </a:p>
          <a:p>
            <a:pPr marL="755650" lvl="1" indent="-285750">
              <a:spcBef>
                <a:spcPts val="335"/>
              </a:spcBef>
              <a:buChar char="–"/>
              <a:tabLst>
                <a:tab pos="755650" algn="l"/>
              </a:tabLst>
            </a:pP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Search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80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characters</a:t>
            </a:r>
            <a:endParaRPr sz="2800" dirty="0">
              <a:latin typeface="Arial MT"/>
              <a:cs typeface="Arial MT"/>
            </a:endParaRPr>
          </a:p>
          <a:p>
            <a:pPr marL="755650" lvl="1" indent="-285750">
              <a:spcBef>
                <a:spcPts val="335"/>
              </a:spcBef>
              <a:buChar char="–"/>
              <a:tabLst>
                <a:tab pos="755650" algn="l"/>
              </a:tabLst>
            </a:pP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Count</a:t>
            </a:r>
            <a:r>
              <a:rPr sz="28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characters</a:t>
            </a:r>
            <a:endParaRPr sz="2800" dirty="0">
              <a:latin typeface="Arial MT"/>
              <a:cs typeface="Arial MT"/>
            </a:endParaRPr>
          </a:p>
          <a:p>
            <a:pPr marL="298450" indent="-285750">
              <a:spcBef>
                <a:spcPts val="335"/>
              </a:spcBef>
              <a:buChar char="–"/>
              <a:tabLst>
                <a:tab pos="755650" algn="l"/>
              </a:tabLst>
            </a:pPr>
            <a:r>
              <a:rPr lang="en-US" sz="2800" spc="130" dirty="0">
                <a:solidFill>
                  <a:srgbClr val="FFFFFF"/>
                </a:solidFill>
                <a:latin typeface="Arial MT"/>
                <a:cs typeface="Arial MT"/>
                <a:hlinkClick r:id="rId2"/>
              </a:rPr>
              <a:t>Link</a:t>
            </a:r>
            <a:r>
              <a:rPr lang="en-US" sz="2800" spc="130" dirty="0">
                <a:solidFill>
                  <a:srgbClr val="FFFFFF"/>
                </a:solidFill>
                <a:latin typeface="Arial MT"/>
                <a:cs typeface="Arial MT"/>
              </a:rPr>
              <a:t> to explore the methods: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8200" y="232366"/>
            <a:ext cx="10515600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/>
              <a:t>String</a:t>
            </a:r>
            <a:r>
              <a:rPr spc="-200" dirty="0"/>
              <a:t> </a:t>
            </a:r>
            <a:r>
              <a:rPr spc="200" dirty="0"/>
              <a:t>Methods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28869" y="1066225"/>
            <a:ext cx="10734261" cy="5800947"/>
          </a:xfrm>
          <a:prstGeom prst="rect">
            <a:avLst/>
          </a:prstGeom>
        </p:spPr>
        <p:txBody>
          <a:bodyPr vert="horz" wrap="square" lIns="0" tIns="89535" rIns="0" bIns="0" rtlCol="0">
            <a:spAutoFit/>
          </a:bodyPr>
          <a:lstStyle/>
          <a:p>
            <a:pPr marL="355600" marR="187960" indent="-342900">
              <a:lnSpc>
                <a:spcPts val="2620"/>
              </a:lnSpc>
              <a:spcBef>
                <a:spcPts val="705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120" dirty="0">
                <a:solidFill>
                  <a:srgbClr val="FFFFFF"/>
                </a:solidFill>
                <a:latin typeface="Arial MT"/>
                <a:cs typeface="Arial MT"/>
              </a:rPr>
              <a:t>Since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55" dirty="0">
                <a:solidFill>
                  <a:srgbClr val="FFFFFF"/>
                </a:solidFill>
                <a:latin typeface="Arial MT"/>
                <a:cs typeface="Arial MT"/>
              </a:rPr>
              <a:t>objects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05" dirty="0">
                <a:solidFill>
                  <a:srgbClr val="FFFFFF"/>
                </a:solidFill>
                <a:latin typeface="Arial MT"/>
                <a:cs typeface="Arial MT"/>
              </a:rPr>
              <a:t>Python,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they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use </a:t>
            </a:r>
            <a:r>
              <a:rPr sz="2700" spc="-7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70" dirty="0">
                <a:solidFill>
                  <a:srgbClr val="FFFFFF"/>
                </a:solidFill>
                <a:latin typeface="Arial MT"/>
                <a:cs typeface="Arial MT"/>
              </a:rPr>
              <a:t>dot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65" dirty="0">
                <a:solidFill>
                  <a:srgbClr val="FFFFFF"/>
                </a:solidFill>
                <a:latin typeface="Arial MT"/>
                <a:cs typeface="Arial MT"/>
              </a:rPr>
              <a:t>(.)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notation</a:t>
            </a:r>
            <a:endParaRPr sz="2700" dirty="0">
              <a:latin typeface="Arial MT"/>
              <a:cs typeface="Arial MT"/>
            </a:endParaRPr>
          </a:p>
          <a:p>
            <a:pPr marL="42545" algn="ctr">
              <a:spcBef>
                <a:spcPts val="1955"/>
              </a:spcBef>
            </a:pP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object.</a:t>
            </a:r>
            <a:r>
              <a:rPr sz="2700" spc="135" dirty="0">
                <a:solidFill>
                  <a:srgbClr val="FF0000"/>
                </a:solidFill>
                <a:latin typeface="Arial MT"/>
                <a:cs typeface="Arial MT"/>
              </a:rPr>
              <a:t>method(</a:t>
            </a:r>
            <a:r>
              <a:rPr sz="2700" spc="135" dirty="0">
                <a:solidFill>
                  <a:srgbClr val="FFC000"/>
                </a:solidFill>
                <a:latin typeface="Arial MT"/>
                <a:cs typeface="Arial MT"/>
              </a:rPr>
              <a:t>argument</a:t>
            </a:r>
            <a:r>
              <a:rPr sz="2700" spc="13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700" dirty="0">
              <a:latin typeface="Arial MT"/>
              <a:cs typeface="Arial MT"/>
            </a:endParaRPr>
          </a:p>
          <a:p>
            <a:pPr>
              <a:spcBef>
                <a:spcPts val="40"/>
              </a:spcBef>
            </a:pPr>
            <a:endParaRPr sz="3450" dirty="0">
              <a:latin typeface="Arial MT"/>
              <a:cs typeface="Arial MT"/>
            </a:endParaRPr>
          </a:p>
          <a:p>
            <a:pPr marL="355600" marR="5080" indent="-342900">
              <a:lnSpc>
                <a:spcPct val="77000"/>
              </a:lnSpc>
              <a:buChar char="•"/>
              <a:tabLst>
                <a:tab pos="354965" algn="l"/>
                <a:tab pos="355600" algn="l"/>
              </a:tabLst>
            </a:pP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All</a:t>
            </a:r>
            <a:r>
              <a:rPr sz="27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70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methods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70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value!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60" dirty="0">
                <a:solidFill>
                  <a:srgbClr val="FFFFFF"/>
                </a:solidFill>
                <a:latin typeface="Arial MT"/>
                <a:cs typeface="Arial MT"/>
              </a:rPr>
              <a:t>They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55" dirty="0">
                <a:solidFill>
                  <a:srgbClr val="FFFFFF"/>
                </a:solidFill>
                <a:latin typeface="Arial MT"/>
                <a:cs typeface="Arial MT"/>
              </a:rPr>
              <a:t>do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FFFF"/>
                </a:solidFill>
                <a:latin typeface="Arial MT"/>
                <a:cs typeface="Arial MT"/>
              </a:rPr>
              <a:t>not </a:t>
            </a:r>
            <a:r>
              <a:rPr sz="2700" spc="-7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0" dirty="0">
                <a:solidFill>
                  <a:srgbClr val="FFFFFF"/>
                </a:solidFill>
                <a:latin typeface="Arial MT"/>
                <a:cs typeface="Arial MT"/>
              </a:rPr>
              <a:t>change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5" dirty="0">
                <a:solidFill>
                  <a:srgbClr val="FFFFFF"/>
                </a:solidFill>
                <a:latin typeface="Arial MT"/>
                <a:cs typeface="Arial MT"/>
              </a:rPr>
              <a:t>string!</a:t>
            </a:r>
            <a:endParaRPr sz="2700" dirty="0">
              <a:latin typeface="Arial MT"/>
              <a:cs typeface="Arial MT"/>
            </a:endParaRPr>
          </a:p>
          <a:p>
            <a:pPr>
              <a:spcBef>
                <a:spcPts val="50"/>
              </a:spcBef>
              <a:buClr>
                <a:srgbClr val="FFFFFF"/>
              </a:buClr>
              <a:buFont typeface="Arial MT"/>
              <a:buChar char="•"/>
            </a:pPr>
            <a:endParaRPr sz="3400" dirty="0">
              <a:latin typeface="Arial MT"/>
              <a:cs typeface="Arial MT"/>
            </a:endParaRPr>
          </a:p>
          <a:p>
            <a:pPr marL="355600" indent="-342900">
              <a:lnSpc>
                <a:spcPts val="3229"/>
              </a:lnSpc>
              <a:buChar char="•"/>
              <a:tabLst>
                <a:tab pos="354965" algn="l"/>
                <a:tab pos="355600" algn="l"/>
              </a:tabLst>
            </a:pPr>
            <a:r>
              <a:rPr sz="2700" spc="100" dirty="0">
                <a:solidFill>
                  <a:srgbClr val="FFFFFF"/>
                </a:solidFill>
                <a:latin typeface="Arial MT"/>
                <a:cs typeface="Arial MT"/>
              </a:rPr>
              <a:t>Example:</a:t>
            </a:r>
            <a:endParaRPr sz="2700" dirty="0">
              <a:latin typeface="Arial MT"/>
              <a:cs typeface="Arial MT"/>
            </a:endParaRPr>
          </a:p>
          <a:p>
            <a:pPr marL="927100" lvl="1">
              <a:lnSpc>
                <a:spcPts val="3229"/>
              </a:lnSpc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85" dirty="0">
                <a:solidFill>
                  <a:srgbClr val="0070C0"/>
                </a:solidFill>
                <a:latin typeface="Arial MT"/>
                <a:cs typeface="Arial MT"/>
              </a:rPr>
              <a:t>“python”</a:t>
            </a:r>
            <a:endParaRPr sz="2700" dirty="0">
              <a:latin typeface="Arial MT"/>
              <a:cs typeface="Arial MT"/>
            </a:endParaRPr>
          </a:p>
          <a:p>
            <a:pPr marL="927100" lvl="1">
              <a:lnSpc>
                <a:spcPts val="3215"/>
              </a:lnSpc>
              <a:spcBef>
                <a:spcPts val="50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4" dirty="0">
                <a:solidFill>
                  <a:srgbClr val="FFFFFF"/>
                </a:solidFill>
                <a:latin typeface="Arial MT"/>
                <a:cs typeface="Arial MT"/>
              </a:rPr>
              <a:t>upper_name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name.</a:t>
            </a:r>
            <a:r>
              <a:rPr sz="2700" spc="110" dirty="0">
                <a:solidFill>
                  <a:srgbClr val="FF0000"/>
                </a:solidFill>
                <a:latin typeface="Arial MT"/>
                <a:cs typeface="Arial MT"/>
              </a:rPr>
              <a:t>upper()</a:t>
            </a:r>
            <a:endParaRPr sz="2700" dirty="0">
              <a:latin typeface="Arial MT"/>
              <a:cs typeface="Arial MT"/>
            </a:endParaRPr>
          </a:p>
          <a:p>
            <a:pPr marL="927100" lvl="1">
              <a:lnSpc>
                <a:spcPts val="3215"/>
              </a:lnSpc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25" dirty="0">
                <a:solidFill>
                  <a:srgbClr val="FFFFFF"/>
                </a:solidFill>
                <a:latin typeface="Arial MT"/>
                <a:cs typeface="Arial MT"/>
              </a:rPr>
              <a:t>upper_name</a:t>
            </a:r>
            <a:r>
              <a:rPr sz="2700" spc="12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700" dirty="0">
              <a:latin typeface="Arial MT"/>
              <a:cs typeface="Arial MT"/>
            </a:endParaRPr>
          </a:p>
          <a:p>
            <a:pPr marL="927100" lvl="1">
              <a:spcBef>
                <a:spcPts val="670"/>
              </a:spcBef>
            </a:pPr>
            <a:r>
              <a:rPr sz="2700" spc="25" dirty="0">
                <a:solidFill>
                  <a:srgbClr val="0070C0"/>
                </a:solidFill>
                <a:latin typeface="Arial MT"/>
                <a:cs typeface="Arial MT"/>
              </a:rPr>
              <a:t>PYTHON</a:t>
            </a:r>
            <a:endParaRPr lang="en-US" sz="2700" spc="25" dirty="0">
              <a:solidFill>
                <a:srgbClr val="0070C0"/>
              </a:solidFill>
              <a:latin typeface="Arial MT"/>
              <a:cs typeface="Arial MT"/>
            </a:endParaRPr>
          </a:p>
          <a:p>
            <a:pPr marL="927100" lvl="1">
              <a:spcBef>
                <a:spcPts val="670"/>
              </a:spcBef>
            </a:pPr>
            <a:endParaRPr sz="27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2200" y="682940"/>
            <a:ext cx="10515600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3335">
              <a:lnSpc>
                <a:spcPct val="100000"/>
              </a:lnSpc>
              <a:spcBef>
                <a:spcPts val="100"/>
              </a:spcBef>
            </a:pPr>
            <a:r>
              <a:rPr lang="en-US" spc="250" dirty="0"/>
              <a:t>String</a:t>
            </a:r>
            <a:r>
              <a:rPr lang="en-US" spc="-200" dirty="0"/>
              <a:t> </a:t>
            </a:r>
            <a:r>
              <a:rPr lang="en-US" spc="200" dirty="0"/>
              <a:t>Methods</a:t>
            </a:r>
            <a:endParaRPr spc="300" dirty="0"/>
          </a:p>
        </p:txBody>
      </p:sp>
      <p:sp>
        <p:nvSpPr>
          <p:cNvPr id="3" name="object 3"/>
          <p:cNvSpPr txBox="1"/>
          <p:nvPr/>
        </p:nvSpPr>
        <p:spPr>
          <a:xfrm>
            <a:off x="1845513" y="1509703"/>
            <a:ext cx="8449945" cy="4396716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355600" indent="-342900">
              <a:spcBef>
                <a:spcPts val="96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10" dirty="0">
                <a:solidFill>
                  <a:srgbClr val="FFFFFF"/>
                </a:solidFill>
                <a:latin typeface="Arial MT"/>
                <a:cs typeface="Arial MT"/>
              </a:rPr>
              <a:t>Some</a:t>
            </a:r>
            <a:r>
              <a:rPr sz="32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32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methods</a:t>
            </a:r>
            <a:endParaRPr sz="3200">
              <a:latin typeface="Arial MT"/>
              <a:cs typeface="Arial MT"/>
            </a:endParaRPr>
          </a:p>
          <a:p>
            <a:pPr marL="755650" lvl="1" indent="-285750">
              <a:spcBef>
                <a:spcPts val="760"/>
              </a:spcBef>
              <a:buChar char="–"/>
              <a:tabLst>
                <a:tab pos="755650" algn="l"/>
              </a:tabLst>
            </a:pP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.upper()</a:t>
            </a:r>
            <a:endParaRPr sz="2800">
              <a:latin typeface="Arial MT"/>
              <a:cs typeface="Arial MT"/>
            </a:endParaRPr>
          </a:p>
          <a:p>
            <a:pPr marL="755650" lvl="1" indent="-285750"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.lower()</a:t>
            </a:r>
            <a:endParaRPr sz="2800">
              <a:latin typeface="Arial MT"/>
              <a:cs typeface="Arial MT"/>
            </a:endParaRPr>
          </a:p>
          <a:p>
            <a:pPr marL="755650" lvl="1" indent="-285750">
              <a:spcBef>
                <a:spcPts val="625"/>
              </a:spcBef>
              <a:buChar char="–"/>
              <a:tabLst>
                <a:tab pos="755650" algn="l"/>
              </a:tabLst>
            </a:pP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.capitalize()</a:t>
            </a:r>
            <a:endParaRPr sz="2800">
              <a:latin typeface="Arial MT"/>
              <a:cs typeface="Arial MT"/>
            </a:endParaRPr>
          </a:p>
          <a:p>
            <a:pPr marL="755650" lvl="1" indent="-285750">
              <a:spcBef>
                <a:spcPts val="745"/>
              </a:spcBef>
              <a:buChar char="–"/>
              <a:tabLst>
                <a:tab pos="755650" algn="l"/>
              </a:tabLst>
            </a:pP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.title()</a:t>
            </a:r>
            <a:endParaRPr sz="2800">
              <a:latin typeface="Arial MT"/>
              <a:cs typeface="Arial MT"/>
            </a:endParaRPr>
          </a:p>
          <a:p>
            <a:pPr lvl="1">
              <a:spcBef>
                <a:spcPts val="45"/>
              </a:spcBef>
              <a:buClr>
                <a:srgbClr val="FFFFFF"/>
              </a:buClr>
              <a:buFont typeface="Arial MT"/>
              <a:buChar char="–"/>
            </a:pPr>
            <a:endParaRPr sz="4700">
              <a:latin typeface="Arial MT"/>
              <a:cs typeface="Arial MT"/>
            </a:endParaRPr>
          </a:p>
          <a:p>
            <a:pPr marL="355600" marR="5080" indent="-342900">
              <a:lnSpc>
                <a:spcPts val="3820"/>
              </a:lnSpc>
              <a:buChar char="•"/>
              <a:tabLst>
                <a:tab pos="354965" algn="l"/>
                <a:tab pos="355600" algn="l"/>
              </a:tabLst>
            </a:pP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All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methods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5" dirty="0">
                <a:solidFill>
                  <a:srgbClr val="FFFFFF"/>
                </a:solidFill>
                <a:latin typeface="Arial MT"/>
                <a:cs typeface="Arial MT"/>
              </a:rPr>
              <a:t>value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(string)! </a:t>
            </a:r>
            <a:r>
              <a:rPr sz="3200" spc="-86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80" dirty="0">
                <a:solidFill>
                  <a:srgbClr val="FFFFFF"/>
                </a:solidFill>
                <a:latin typeface="Arial MT"/>
                <a:cs typeface="Arial MT"/>
              </a:rPr>
              <a:t>They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do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change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variable!</a:t>
            </a:r>
            <a:endParaRPr sz="3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82461" y="486156"/>
            <a:ext cx="582676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95" dirty="0"/>
              <a:t>Replacing</a:t>
            </a:r>
            <a:r>
              <a:rPr spc="-145" dirty="0"/>
              <a:t> </a:t>
            </a:r>
            <a:r>
              <a:rPr spc="235" dirty="0"/>
              <a:t>Substrings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39" y="1582928"/>
            <a:ext cx="8420735" cy="428322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307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120" dirty="0">
                <a:solidFill>
                  <a:srgbClr val="FFFFFF"/>
                </a:solidFill>
                <a:latin typeface="Arial MT"/>
                <a:cs typeface="Arial MT"/>
              </a:rPr>
              <a:t>Replacing</a:t>
            </a:r>
            <a:r>
              <a:rPr sz="2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r>
              <a:rPr sz="2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string:</a:t>
            </a:r>
            <a:endParaRPr sz="2700">
              <a:latin typeface="Arial MT"/>
              <a:cs typeface="Arial MT"/>
            </a:endParaRPr>
          </a:p>
          <a:p>
            <a:pPr marL="555625">
              <a:lnSpc>
                <a:spcPts val="3070"/>
              </a:lnSpc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2700" spc="135" dirty="0">
                <a:solidFill>
                  <a:srgbClr val="FF0000"/>
                </a:solidFill>
                <a:latin typeface="Arial MT"/>
                <a:cs typeface="Arial MT"/>
              </a:rPr>
              <a:t>.replace(</a:t>
            </a:r>
            <a:r>
              <a:rPr sz="2700" spc="135" dirty="0">
                <a:solidFill>
                  <a:srgbClr val="FFC000"/>
                </a:solidFill>
                <a:latin typeface="Arial MT"/>
                <a:cs typeface="Arial MT"/>
              </a:rPr>
              <a:t>old</a:t>
            </a:r>
            <a:r>
              <a:rPr sz="2700" spc="135" dirty="0">
                <a:solidFill>
                  <a:srgbClr val="FF0000"/>
                </a:solidFill>
                <a:latin typeface="Arial MT"/>
                <a:cs typeface="Arial MT"/>
              </a:rPr>
              <a:t>,</a:t>
            </a:r>
            <a:r>
              <a:rPr sz="2700" spc="-7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700" spc="75" dirty="0">
                <a:solidFill>
                  <a:srgbClr val="FFC000"/>
                </a:solidFill>
                <a:latin typeface="Arial MT"/>
                <a:cs typeface="Arial MT"/>
              </a:rPr>
              <a:t>new</a:t>
            </a:r>
            <a:r>
              <a:rPr sz="2700" spc="75" dirty="0">
                <a:solidFill>
                  <a:srgbClr val="D32CFF"/>
                </a:solidFill>
                <a:latin typeface="Arial MT"/>
                <a:cs typeface="Arial MT"/>
              </a:rPr>
              <a:t>,</a:t>
            </a:r>
            <a:r>
              <a:rPr sz="2700" spc="-7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85" dirty="0">
                <a:solidFill>
                  <a:srgbClr val="D32CFF"/>
                </a:solidFill>
                <a:latin typeface="Arial MT"/>
                <a:cs typeface="Arial MT"/>
              </a:rPr>
              <a:t>max</a:t>
            </a:r>
            <a:r>
              <a:rPr sz="2700" spc="8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700">
              <a:latin typeface="Arial MT"/>
              <a:cs typeface="Arial MT"/>
            </a:endParaRPr>
          </a:p>
          <a:p>
            <a:pPr>
              <a:spcBef>
                <a:spcPts val="50"/>
              </a:spcBef>
            </a:pPr>
            <a:endParaRPr sz="340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2700" spc="140" dirty="0">
                <a:solidFill>
                  <a:srgbClr val="FFFFFF"/>
                </a:solidFill>
                <a:latin typeface="Arial MT"/>
                <a:cs typeface="Arial MT"/>
              </a:rPr>
              <a:t>Arguments:</a:t>
            </a:r>
            <a:endParaRPr sz="2700">
              <a:latin typeface="Arial MT"/>
              <a:cs typeface="Arial MT"/>
            </a:endParaRPr>
          </a:p>
          <a:p>
            <a:pPr marL="755650" lvl="1" indent="-285750">
              <a:spcBef>
                <a:spcPts val="250"/>
              </a:spcBef>
              <a:buChar char="–"/>
              <a:tabLst>
                <a:tab pos="755650" algn="l"/>
              </a:tabLst>
            </a:pPr>
            <a:r>
              <a:rPr sz="2400" spc="114" dirty="0">
                <a:solidFill>
                  <a:srgbClr val="FFC000"/>
                </a:solidFill>
                <a:latin typeface="Arial MT"/>
                <a:cs typeface="Arial MT"/>
              </a:rPr>
              <a:t>old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be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replaced</a:t>
            </a:r>
            <a:endParaRPr sz="2400">
              <a:latin typeface="Arial MT"/>
              <a:cs typeface="Arial MT"/>
            </a:endParaRPr>
          </a:p>
          <a:p>
            <a:pPr marL="755650" lvl="1" indent="-285750">
              <a:spcBef>
                <a:spcPts val="315"/>
              </a:spcBef>
              <a:buChar char="–"/>
              <a:tabLst>
                <a:tab pos="755650" algn="l"/>
              </a:tabLst>
            </a:pPr>
            <a:r>
              <a:rPr sz="2400" spc="114" dirty="0">
                <a:solidFill>
                  <a:srgbClr val="FFC000"/>
                </a:solidFill>
                <a:latin typeface="Arial MT"/>
                <a:cs typeface="Arial MT"/>
              </a:rPr>
              <a:t>new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new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replace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C000"/>
                </a:solidFill>
                <a:latin typeface="Arial MT"/>
                <a:cs typeface="Arial MT"/>
              </a:rPr>
              <a:t>old</a:t>
            </a:r>
            <a:r>
              <a:rPr sz="2400" spc="-7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endParaRPr sz="2400">
              <a:latin typeface="Arial MT"/>
              <a:cs typeface="Arial MT"/>
            </a:endParaRPr>
          </a:p>
          <a:p>
            <a:pPr marL="755650" lvl="1" indent="-285750">
              <a:spcBef>
                <a:spcPts val="215"/>
              </a:spcBef>
              <a:buChar char="–"/>
              <a:tabLst>
                <a:tab pos="755650" algn="l"/>
              </a:tabLst>
            </a:pPr>
            <a:r>
              <a:rPr sz="2400" spc="85" dirty="0">
                <a:solidFill>
                  <a:srgbClr val="D32CFF"/>
                </a:solidFill>
                <a:latin typeface="Arial MT"/>
                <a:cs typeface="Arial MT"/>
              </a:rPr>
              <a:t>max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number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400" spc="1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replacements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(optional)</a:t>
            </a:r>
            <a:endParaRPr sz="2400">
              <a:latin typeface="Arial MT"/>
              <a:cs typeface="Arial MT"/>
            </a:endParaRPr>
          </a:p>
          <a:p>
            <a:pPr lvl="1">
              <a:spcBef>
                <a:spcPts val="45"/>
              </a:spcBef>
              <a:buChar char="–"/>
            </a:pPr>
            <a:endParaRPr sz="3700">
              <a:latin typeface="Arial MT"/>
              <a:cs typeface="Arial MT"/>
            </a:endParaRPr>
          </a:p>
          <a:p>
            <a:pPr marL="355600" marR="5080" indent="-342900">
              <a:lnSpc>
                <a:spcPts val="2900"/>
              </a:lnSpc>
              <a:spcBef>
                <a:spcPts val="5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150" dirty="0">
                <a:solidFill>
                  <a:srgbClr val="FFFFFF"/>
                </a:solidFill>
                <a:latin typeface="Arial MT"/>
                <a:cs typeface="Arial MT"/>
              </a:rPr>
              <a:t>It </a:t>
            </a:r>
            <a:r>
              <a:rPr sz="2700" spc="160" dirty="0">
                <a:solidFill>
                  <a:srgbClr val="FF0000"/>
                </a:solidFill>
                <a:latin typeface="Arial MT"/>
                <a:cs typeface="Arial MT"/>
              </a:rPr>
              <a:t>returns </a:t>
            </a:r>
            <a:r>
              <a:rPr sz="2700" spc="100" dirty="0">
                <a:solidFill>
                  <a:srgbClr val="FFFFFF"/>
                </a:solidFill>
                <a:latin typeface="Arial MT"/>
                <a:cs typeface="Arial MT"/>
              </a:rPr>
              <a:t>a </a:t>
            </a:r>
            <a:r>
              <a:rPr sz="2700" spc="155" dirty="0">
                <a:solidFill>
                  <a:srgbClr val="FFFFFF"/>
                </a:solidFill>
                <a:latin typeface="Arial MT"/>
                <a:cs typeface="Arial MT"/>
              </a:rPr>
              <a:t>copy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of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2700" spc="170" dirty="0">
                <a:solidFill>
                  <a:srgbClr val="FFFFFF"/>
                </a:solidFill>
                <a:latin typeface="Arial MT"/>
                <a:cs typeface="Arial MT"/>
              </a:rPr>
              <a:t>string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in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which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2700" spc="1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70" dirty="0">
                <a:solidFill>
                  <a:srgbClr val="FFFFFF"/>
                </a:solidFill>
                <a:latin typeface="Arial MT"/>
                <a:cs typeface="Arial MT"/>
              </a:rPr>
              <a:t>occurrences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700" spc="2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C000"/>
                </a:solidFill>
                <a:latin typeface="Arial MT"/>
                <a:cs typeface="Arial MT"/>
              </a:rPr>
              <a:t>old</a:t>
            </a:r>
            <a:r>
              <a:rPr sz="2700" spc="-8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700" spc="80" dirty="0">
                <a:solidFill>
                  <a:srgbClr val="FFFFFF"/>
                </a:solidFill>
                <a:latin typeface="Arial MT"/>
                <a:cs typeface="Arial MT"/>
              </a:rPr>
              <a:t>have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5" dirty="0">
                <a:solidFill>
                  <a:srgbClr val="FFFFFF"/>
                </a:solidFill>
                <a:latin typeface="Arial MT"/>
                <a:cs typeface="Arial MT"/>
              </a:rPr>
              <a:t>been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50" dirty="0">
                <a:solidFill>
                  <a:srgbClr val="FFFFFF"/>
                </a:solidFill>
                <a:latin typeface="Arial MT"/>
                <a:cs typeface="Arial MT"/>
              </a:rPr>
              <a:t>replaced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75" dirty="0">
                <a:solidFill>
                  <a:srgbClr val="FFFFFF"/>
                </a:solidFill>
                <a:latin typeface="Arial MT"/>
                <a:cs typeface="Arial MT"/>
              </a:rPr>
              <a:t>with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0" dirty="0">
                <a:solidFill>
                  <a:srgbClr val="FFC000"/>
                </a:solidFill>
                <a:latin typeface="Arial MT"/>
                <a:cs typeface="Arial MT"/>
              </a:rPr>
              <a:t>new</a:t>
            </a:r>
            <a:endParaRPr sz="2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49614" y="515619"/>
            <a:ext cx="7693659" cy="6350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145" dirty="0"/>
              <a:t>Example:</a:t>
            </a:r>
            <a:r>
              <a:rPr sz="4000" spc="-125" dirty="0"/>
              <a:t> </a:t>
            </a:r>
            <a:r>
              <a:rPr sz="4000" spc="180" dirty="0"/>
              <a:t>Replacing</a:t>
            </a:r>
            <a:r>
              <a:rPr sz="4000" spc="-125" dirty="0"/>
              <a:t> </a:t>
            </a:r>
            <a:r>
              <a:rPr sz="4000" spc="210" dirty="0"/>
              <a:t>Substrings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059940" y="1373631"/>
            <a:ext cx="6748780" cy="5445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5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5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05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5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5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0" dirty="0">
                <a:solidFill>
                  <a:srgbClr val="FFFFFF"/>
                </a:solidFill>
                <a:latin typeface="Arial MT"/>
                <a:cs typeface="Arial MT"/>
              </a:rPr>
              <a:t>‘This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40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sz="25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05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5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5" dirty="0">
                <a:solidFill>
                  <a:srgbClr val="FFFFFF"/>
                </a:solidFill>
                <a:latin typeface="Arial MT"/>
                <a:cs typeface="Arial MT"/>
              </a:rPr>
              <a:t>advertisement!’</a:t>
            </a:r>
            <a:endParaRPr sz="2500">
              <a:latin typeface="Arial MT"/>
              <a:cs typeface="Arial MT"/>
            </a:endParaRPr>
          </a:p>
          <a:p>
            <a:pPr>
              <a:spcBef>
                <a:spcPts val="10"/>
              </a:spcBef>
            </a:pPr>
            <a:endParaRPr sz="2600">
              <a:latin typeface="Arial MT"/>
              <a:cs typeface="Arial MT"/>
            </a:endParaRPr>
          </a:p>
          <a:p>
            <a:pPr marL="12700"/>
            <a:r>
              <a:rPr sz="25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5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20" dirty="0">
                <a:solidFill>
                  <a:srgbClr val="FFFFFF"/>
                </a:solidFill>
                <a:latin typeface="Arial MT"/>
                <a:cs typeface="Arial MT"/>
              </a:rPr>
              <a:t>name.</a:t>
            </a:r>
            <a:r>
              <a:rPr sz="2500" spc="120" dirty="0">
                <a:solidFill>
                  <a:srgbClr val="FF0000"/>
                </a:solidFill>
                <a:latin typeface="Arial MT"/>
                <a:cs typeface="Arial MT"/>
              </a:rPr>
              <a:t>replace(</a:t>
            </a:r>
            <a:r>
              <a:rPr sz="2500" spc="120" dirty="0">
                <a:solidFill>
                  <a:srgbClr val="0070C0"/>
                </a:solidFill>
                <a:latin typeface="Arial MT"/>
                <a:cs typeface="Arial MT"/>
              </a:rPr>
              <a:t>‘is’</a:t>
            </a:r>
            <a:r>
              <a:rPr sz="2500" spc="120" dirty="0">
                <a:solidFill>
                  <a:srgbClr val="FF0000"/>
                </a:solidFill>
                <a:latin typeface="Arial MT"/>
                <a:cs typeface="Arial MT"/>
              </a:rPr>
              <a:t>,</a:t>
            </a:r>
            <a:r>
              <a:rPr sz="2500" spc="-8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500" spc="150" dirty="0">
                <a:solidFill>
                  <a:srgbClr val="0070C0"/>
                </a:solidFill>
                <a:latin typeface="Arial MT"/>
                <a:cs typeface="Arial MT"/>
              </a:rPr>
              <a:t>‘was’</a:t>
            </a:r>
            <a:r>
              <a:rPr sz="2500" spc="15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500">
              <a:latin typeface="Arial MT"/>
              <a:cs typeface="Arial MT"/>
            </a:endParaRPr>
          </a:p>
          <a:p>
            <a:pPr marL="12700"/>
            <a:r>
              <a:rPr sz="25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5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2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500" spc="125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500" spc="12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500">
              <a:latin typeface="Arial MT"/>
              <a:cs typeface="Arial MT"/>
            </a:endParaRPr>
          </a:p>
          <a:p>
            <a:pPr marL="12700"/>
            <a:r>
              <a:rPr sz="2500" spc="110" dirty="0">
                <a:solidFill>
                  <a:srgbClr val="FFFFFF"/>
                </a:solidFill>
                <a:latin typeface="Arial MT"/>
                <a:cs typeface="Arial MT"/>
              </a:rPr>
              <a:t>‘This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40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sz="25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05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5" dirty="0">
                <a:solidFill>
                  <a:srgbClr val="FFFFFF"/>
                </a:solidFill>
                <a:latin typeface="Arial MT"/>
                <a:cs typeface="Arial MT"/>
              </a:rPr>
              <a:t>advertisement!’</a:t>
            </a:r>
            <a:endParaRPr sz="2500">
              <a:latin typeface="Arial MT"/>
              <a:cs typeface="Arial MT"/>
            </a:endParaRPr>
          </a:p>
          <a:p>
            <a:pPr>
              <a:spcBef>
                <a:spcPts val="10"/>
              </a:spcBef>
            </a:pPr>
            <a:endParaRPr sz="2600">
              <a:latin typeface="Arial MT"/>
              <a:cs typeface="Arial MT"/>
            </a:endParaRPr>
          </a:p>
          <a:p>
            <a:pPr marL="12700"/>
            <a:r>
              <a:rPr sz="25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85" dirty="0">
                <a:solidFill>
                  <a:srgbClr val="FFFFFF"/>
                </a:solidFill>
                <a:latin typeface="Arial MT"/>
                <a:cs typeface="Arial MT"/>
              </a:rPr>
              <a:t>new_name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20" dirty="0">
                <a:solidFill>
                  <a:srgbClr val="FFFFFF"/>
                </a:solidFill>
                <a:latin typeface="Arial MT"/>
                <a:cs typeface="Arial MT"/>
              </a:rPr>
              <a:t>name.</a:t>
            </a:r>
            <a:r>
              <a:rPr sz="2500" spc="120" dirty="0">
                <a:solidFill>
                  <a:srgbClr val="FF0000"/>
                </a:solidFill>
                <a:latin typeface="Arial MT"/>
                <a:cs typeface="Arial MT"/>
              </a:rPr>
              <a:t>replace(</a:t>
            </a:r>
            <a:r>
              <a:rPr sz="2500" spc="120" dirty="0">
                <a:solidFill>
                  <a:srgbClr val="0070C0"/>
                </a:solidFill>
                <a:latin typeface="Arial MT"/>
                <a:cs typeface="Arial MT"/>
              </a:rPr>
              <a:t>‘is’</a:t>
            </a:r>
            <a:r>
              <a:rPr sz="2500" spc="120" dirty="0">
                <a:solidFill>
                  <a:srgbClr val="FF0000"/>
                </a:solidFill>
                <a:latin typeface="Arial MT"/>
                <a:cs typeface="Arial MT"/>
              </a:rPr>
              <a:t>,</a:t>
            </a:r>
            <a:r>
              <a:rPr sz="2500" spc="-6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500" spc="150" dirty="0">
                <a:solidFill>
                  <a:srgbClr val="0070C0"/>
                </a:solidFill>
                <a:latin typeface="Arial MT"/>
                <a:cs typeface="Arial MT"/>
              </a:rPr>
              <a:t>‘was’</a:t>
            </a:r>
            <a:r>
              <a:rPr sz="2500" spc="15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500">
              <a:latin typeface="Arial MT"/>
              <a:cs typeface="Arial MT"/>
            </a:endParaRPr>
          </a:p>
          <a:p>
            <a:pPr marL="12700"/>
            <a:r>
              <a:rPr sz="25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5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500" spc="110" dirty="0">
                <a:solidFill>
                  <a:srgbClr val="FFFFFF"/>
                </a:solidFill>
                <a:latin typeface="Arial MT"/>
                <a:cs typeface="Arial MT"/>
              </a:rPr>
              <a:t>new_name</a:t>
            </a:r>
            <a:r>
              <a:rPr sz="2500" spc="11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500">
              <a:latin typeface="Arial MT"/>
              <a:cs typeface="Arial MT"/>
            </a:endParaRPr>
          </a:p>
          <a:p>
            <a:pPr marL="12700"/>
            <a:r>
              <a:rPr sz="2500" spc="120" dirty="0">
                <a:solidFill>
                  <a:srgbClr val="FFFFFF"/>
                </a:solidFill>
                <a:latin typeface="Arial MT"/>
                <a:cs typeface="Arial MT"/>
              </a:rPr>
              <a:t>‘Th</a:t>
            </a:r>
            <a:r>
              <a:rPr sz="2500" spc="120" dirty="0">
                <a:solidFill>
                  <a:srgbClr val="0070C0"/>
                </a:solidFill>
                <a:latin typeface="Arial MT"/>
                <a:cs typeface="Arial MT"/>
              </a:rPr>
              <a:t>was</a:t>
            </a:r>
            <a:r>
              <a:rPr sz="25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500" spc="130" dirty="0">
                <a:solidFill>
                  <a:srgbClr val="0070C0"/>
                </a:solidFill>
                <a:latin typeface="Arial MT"/>
                <a:cs typeface="Arial MT"/>
              </a:rPr>
              <a:t>was</a:t>
            </a:r>
            <a:r>
              <a:rPr sz="25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500" spc="140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05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40" dirty="0">
                <a:solidFill>
                  <a:srgbClr val="FFFFFF"/>
                </a:solidFill>
                <a:latin typeface="Arial MT"/>
                <a:cs typeface="Arial MT"/>
              </a:rPr>
              <a:t>advert</a:t>
            </a:r>
            <a:r>
              <a:rPr sz="2500" spc="140" dirty="0">
                <a:solidFill>
                  <a:srgbClr val="0070C0"/>
                </a:solidFill>
                <a:latin typeface="Arial MT"/>
                <a:cs typeface="Arial MT"/>
              </a:rPr>
              <a:t>was</a:t>
            </a:r>
            <a:r>
              <a:rPr sz="2500" spc="140" dirty="0">
                <a:solidFill>
                  <a:srgbClr val="FFFFFF"/>
                </a:solidFill>
                <a:latin typeface="Arial MT"/>
                <a:cs typeface="Arial MT"/>
              </a:rPr>
              <a:t>ement!’</a:t>
            </a:r>
            <a:endParaRPr sz="2500">
              <a:latin typeface="Arial MT"/>
              <a:cs typeface="Arial MT"/>
            </a:endParaRPr>
          </a:p>
          <a:p>
            <a:pPr>
              <a:spcBef>
                <a:spcPts val="10"/>
              </a:spcBef>
            </a:pPr>
            <a:endParaRPr sz="2600">
              <a:latin typeface="Arial MT"/>
              <a:cs typeface="Arial MT"/>
            </a:endParaRPr>
          </a:p>
          <a:p>
            <a:pPr marL="12700"/>
            <a:r>
              <a:rPr sz="2500" spc="145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5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5" dirty="0">
                <a:solidFill>
                  <a:srgbClr val="FFFFFF"/>
                </a:solidFill>
                <a:latin typeface="Arial MT"/>
                <a:cs typeface="Arial MT"/>
              </a:rPr>
              <a:t>replace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4" dirty="0">
                <a:solidFill>
                  <a:srgbClr val="FFFFFF"/>
                </a:solidFill>
                <a:latin typeface="Arial MT"/>
                <a:cs typeface="Arial MT"/>
              </a:rPr>
              <a:t>only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70" dirty="0">
                <a:solidFill>
                  <a:srgbClr val="FFFFFF"/>
                </a:solidFill>
                <a:latin typeface="Arial MT"/>
                <a:cs typeface="Arial MT"/>
              </a:rPr>
              <a:t>word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40" dirty="0">
                <a:solidFill>
                  <a:srgbClr val="0070C0"/>
                </a:solidFill>
                <a:latin typeface="Arial MT"/>
                <a:cs typeface="Arial MT"/>
              </a:rPr>
              <a:t>‘is’</a:t>
            </a:r>
            <a:r>
              <a:rPr sz="2500" spc="140" dirty="0">
                <a:solidFill>
                  <a:srgbClr val="FFFFFF"/>
                </a:solidFill>
                <a:latin typeface="Arial MT"/>
                <a:cs typeface="Arial MT"/>
              </a:rPr>
              <a:t>?</a:t>
            </a:r>
            <a:endParaRPr sz="2500">
              <a:latin typeface="Arial MT"/>
              <a:cs typeface="Arial MT"/>
            </a:endParaRPr>
          </a:p>
          <a:p>
            <a:pPr marL="12700"/>
            <a:r>
              <a:rPr sz="25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5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85" dirty="0">
                <a:solidFill>
                  <a:srgbClr val="FFFFFF"/>
                </a:solidFill>
                <a:latin typeface="Arial MT"/>
                <a:cs typeface="Arial MT"/>
              </a:rPr>
              <a:t>new_name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5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4" dirty="0">
                <a:solidFill>
                  <a:srgbClr val="FFFFFF"/>
                </a:solidFill>
                <a:latin typeface="Arial MT"/>
                <a:cs typeface="Arial MT"/>
              </a:rPr>
              <a:t>name.</a:t>
            </a:r>
            <a:r>
              <a:rPr sz="2500" spc="114" dirty="0">
                <a:solidFill>
                  <a:srgbClr val="FF0000"/>
                </a:solidFill>
                <a:latin typeface="Arial MT"/>
                <a:cs typeface="Arial MT"/>
              </a:rPr>
              <a:t>replace(</a:t>
            </a:r>
            <a:r>
              <a:rPr sz="2500" spc="114" dirty="0">
                <a:solidFill>
                  <a:srgbClr val="0070C0"/>
                </a:solidFill>
                <a:latin typeface="Arial MT"/>
                <a:cs typeface="Arial MT"/>
              </a:rPr>
              <a:t>‘</a:t>
            </a:r>
            <a:r>
              <a:rPr sz="2500" spc="-6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500" spc="110" dirty="0">
                <a:solidFill>
                  <a:srgbClr val="0070C0"/>
                </a:solidFill>
                <a:latin typeface="Arial MT"/>
                <a:cs typeface="Arial MT"/>
              </a:rPr>
              <a:t>is</a:t>
            </a:r>
            <a:r>
              <a:rPr sz="2500" spc="-7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500" spc="160" dirty="0">
                <a:solidFill>
                  <a:srgbClr val="0070C0"/>
                </a:solidFill>
                <a:latin typeface="Arial MT"/>
                <a:cs typeface="Arial MT"/>
              </a:rPr>
              <a:t>’</a:t>
            </a:r>
            <a:r>
              <a:rPr sz="2500" spc="160" dirty="0">
                <a:solidFill>
                  <a:srgbClr val="FF0000"/>
                </a:solidFill>
                <a:latin typeface="Arial MT"/>
                <a:cs typeface="Arial MT"/>
              </a:rPr>
              <a:t>,</a:t>
            </a:r>
            <a:r>
              <a:rPr sz="2500" spc="-6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500" spc="225" dirty="0">
                <a:solidFill>
                  <a:srgbClr val="0070C0"/>
                </a:solidFill>
                <a:latin typeface="Arial MT"/>
                <a:cs typeface="Arial MT"/>
              </a:rPr>
              <a:t>’</a:t>
            </a:r>
            <a:r>
              <a:rPr sz="2500" spc="-6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500" spc="130" dirty="0">
                <a:solidFill>
                  <a:srgbClr val="0070C0"/>
                </a:solidFill>
                <a:latin typeface="Arial MT"/>
                <a:cs typeface="Arial MT"/>
              </a:rPr>
              <a:t>was</a:t>
            </a:r>
            <a:r>
              <a:rPr sz="2500" spc="-7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500" spc="140" dirty="0">
                <a:solidFill>
                  <a:srgbClr val="0070C0"/>
                </a:solidFill>
                <a:latin typeface="Arial MT"/>
                <a:cs typeface="Arial MT"/>
              </a:rPr>
              <a:t>’</a:t>
            </a:r>
            <a:r>
              <a:rPr sz="2500" spc="14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500">
              <a:latin typeface="Arial MT"/>
              <a:cs typeface="Arial MT"/>
            </a:endParaRPr>
          </a:p>
          <a:p>
            <a:pPr marL="12700"/>
            <a:r>
              <a:rPr sz="25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5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500" spc="110" dirty="0">
                <a:solidFill>
                  <a:srgbClr val="FFFFFF"/>
                </a:solidFill>
                <a:latin typeface="Arial MT"/>
                <a:cs typeface="Arial MT"/>
              </a:rPr>
              <a:t>new_name</a:t>
            </a:r>
            <a:r>
              <a:rPr sz="2500" spc="11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500">
              <a:latin typeface="Arial MT"/>
              <a:cs typeface="Arial MT"/>
            </a:endParaRPr>
          </a:p>
          <a:p>
            <a:pPr marL="12700"/>
            <a:r>
              <a:rPr sz="2500" spc="110" dirty="0">
                <a:solidFill>
                  <a:srgbClr val="FFFFFF"/>
                </a:solidFill>
                <a:latin typeface="Arial MT"/>
                <a:cs typeface="Arial MT"/>
              </a:rPr>
              <a:t>‘This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0" dirty="0">
                <a:solidFill>
                  <a:srgbClr val="0070C0"/>
                </a:solidFill>
                <a:latin typeface="Arial MT"/>
                <a:cs typeface="Arial MT"/>
              </a:rPr>
              <a:t>was</a:t>
            </a:r>
            <a:r>
              <a:rPr sz="2500" spc="-7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500" spc="140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sz="25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05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35" dirty="0">
                <a:solidFill>
                  <a:srgbClr val="FFFFFF"/>
                </a:solidFill>
                <a:latin typeface="Arial MT"/>
                <a:cs typeface="Arial MT"/>
              </a:rPr>
              <a:t>advertisement!’</a:t>
            </a:r>
            <a:endParaRPr sz="25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35871" y="486156"/>
            <a:ext cx="512000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90" dirty="0"/>
              <a:t>Finding</a:t>
            </a:r>
            <a:r>
              <a:rPr spc="-145" dirty="0"/>
              <a:t> </a:t>
            </a:r>
            <a:r>
              <a:rPr spc="235" dirty="0"/>
              <a:t>Substrings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556512"/>
            <a:ext cx="8066405" cy="42282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27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500" spc="105" dirty="0">
                <a:solidFill>
                  <a:srgbClr val="FFFFFF"/>
                </a:solidFill>
                <a:latin typeface="Arial MT"/>
                <a:cs typeface="Arial MT"/>
              </a:rPr>
              <a:t>Finding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9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50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14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9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5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50" dirty="0">
                <a:solidFill>
                  <a:srgbClr val="FFFFFF"/>
                </a:solidFill>
                <a:latin typeface="Arial MT"/>
                <a:cs typeface="Arial MT"/>
              </a:rPr>
              <a:t>string:</a:t>
            </a:r>
            <a:endParaRPr sz="2500">
              <a:latin typeface="Arial MT"/>
              <a:cs typeface="Arial MT"/>
            </a:endParaRPr>
          </a:p>
          <a:p>
            <a:pPr marL="549275">
              <a:lnSpc>
                <a:spcPts val="2700"/>
              </a:lnSpc>
            </a:pPr>
            <a:r>
              <a:rPr sz="25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00" dirty="0">
                <a:solidFill>
                  <a:srgbClr val="FFFFFF"/>
                </a:solidFill>
                <a:latin typeface="Arial MT"/>
                <a:cs typeface="Arial MT"/>
              </a:rPr>
              <a:t>index</a:t>
            </a:r>
            <a:r>
              <a:rPr sz="25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5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20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2500" spc="120" dirty="0">
                <a:solidFill>
                  <a:srgbClr val="FF0000"/>
                </a:solidFill>
                <a:latin typeface="Arial MT"/>
                <a:cs typeface="Arial MT"/>
              </a:rPr>
              <a:t>.find(</a:t>
            </a:r>
            <a:r>
              <a:rPr sz="2500" spc="120" dirty="0">
                <a:solidFill>
                  <a:srgbClr val="FFC000"/>
                </a:solidFill>
                <a:latin typeface="Arial MT"/>
                <a:cs typeface="Arial MT"/>
              </a:rPr>
              <a:t>sub</a:t>
            </a:r>
            <a:r>
              <a:rPr sz="2500" spc="120" dirty="0">
                <a:solidFill>
                  <a:srgbClr val="D32CFF"/>
                </a:solidFill>
                <a:latin typeface="Arial MT"/>
                <a:cs typeface="Arial MT"/>
              </a:rPr>
              <a:t>,</a:t>
            </a:r>
            <a:r>
              <a:rPr sz="2500" spc="-7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500" spc="160" dirty="0">
                <a:solidFill>
                  <a:srgbClr val="D32CFF"/>
                </a:solidFill>
                <a:latin typeface="Arial MT"/>
                <a:cs typeface="Arial MT"/>
              </a:rPr>
              <a:t>start,</a:t>
            </a:r>
            <a:r>
              <a:rPr sz="2500" spc="-6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500" spc="105" dirty="0">
                <a:solidFill>
                  <a:srgbClr val="D32CFF"/>
                </a:solidFill>
                <a:latin typeface="Arial MT"/>
                <a:cs typeface="Arial MT"/>
              </a:rPr>
              <a:t>end</a:t>
            </a:r>
            <a:r>
              <a:rPr sz="2500" spc="10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500">
              <a:latin typeface="Arial MT"/>
              <a:cs typeface="Arial MT"/>
            </a:endParaRPr>
          </a:p>
          <a:p>
            <a:pPr>
              <a:spcBef>
                <a:spcPts val="10"/>
              </a:spcBef>
            </a:pPr>
            <a:endParaRPr sz="260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2500" spc="130" dirty="0">
                <a:solidFill>
                  <a:srgbClr val="FFFFFF"/>
                </a:solidFill>
                <a:latin typeface="Arial MT"/>
                <a:cs typeface="Arial MT"/>
              </a:rPr>
              <a:t>Arguments:</a:t>
            </a:r>
            <a:endParaRPr sz="2500">
              <a:latin typeface="Arial MT"/>
              <a:cs typeface="Arial MT"/>
            </a:endParaRPr>
          </a:p>
          <a:p>
            <a:pPr marL="755650" lvl="1" indent="-285750">
              <a:lnSpc>
                <a:spcPts val="2615"/>
              </a:lnSpc>
              <a:spcBef>
                <a:spcPts val="10"/>
              </a:spcBef>
              <a:buChar char="–"/>
              <a:tabLst>
                <a:tab pos="755015" algn="l"/>
                <a:tab pos="755650" algn="l"/>
              </a:tabLst>
            </a:pPr>
            <a:r>
              <a:rPr sz="2200" spc="100" dirty="0">
                <a:solidFill>
                  <a:srgbClr val="FFC000"/>
                </a:solidFill>
                <a:latin typeface="Arial MT"/>
                <a:cs typeface="Arial MT"/>
              </a:rPr>
              <a:t>sub</a:t>
            </a:r>
            <a:r>
              <a:rPr sz="2200" spc="100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30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r>
              <a:rPr sz="22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3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2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25" dirty="0">
                <a:solidFill>
                  <a:srgbClr val="FFFFFF"/>
                </a:solidFill>
                <a:latin typeface="Arial MT"/>
                <a:cs typeface="Arial MT"/>
              </a:rPr>
              <a:t>find</a:t>
            </a:r>
            <a:endParaRPr sz="2200">
              <a:latin typeface="Arial MT"/>
              <a:cs typeface="Arial MT"/>
            </a:endParaRPr>
          </a:p>
          <a:p>
            <a:pPr marL="755650" lvl="1" indent="-285750">
              <a:lnSpc>
                <a:spcPts val="2590"/>
              </a:lnSpc>
              <a:buChar char="–"/>
              <a:tabLst>
                <a:tab pos="755015" algn="l"/>
                <a:tab pos="755650" algn="l"/>
              </a:tabLst>
            </a:pPr>
            <a:r>
              <a:rPr sz="2200" spc="135" dirty="0">
                <a:solidFill>
                  <a:srgbClr val="D32CFF"/>
                </a:solidFill>
                <a:latin typeface="Arial MT"/>
                <a:cs typeface="Arial MT"/>
              </a:rPr>
              <a:t>start:</a:t>
            </a:r>
            <a:r>
              <a:rPr sz="2200" spc="-7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200" spc="150" dirty="0">
                <a:solidFill>
                  <a:srgbClr val="FFFFFF"/>
                </a:solidFill>
                <a:latin typeface="Arial MT"/>
                <a:cs typeface="Arial MT"/>
              </a:rPr>
              <a:t>start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90" dirty="0">
                <a:solidFill>
                  <a:srgbClr val="FFFFFF"/>
                </a:solidFill>
                <a:latin typeface="Arial MT"/>
                <a:cs typeface="Arial MT"/>
              </a:rPr>
              <a:t>index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90" dirty="0">
                <a:solidFill>
                  <a:srgbClr val="FFFFFF"/>
                </a:solidFill>
                <a:latin typeface="Arial MT"/>
                <a:cs typeface="Arial MT"/>
              </a:rPr>
              <a:t>(inclusive)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40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search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00" dirty="0">
                <a:solidFill>
                  <a:srgbClr val="FFFFFF"/>
                </a:solidFill>
                <a:latin typeface="Arial MT"/>
                <a:cs typeface="Arial MT"/>
              </a:rPr>
              <a:t>(optional)</a:t>
            </a:r>
            <a:endParaRPr sz="2200">
              <a:latin typeface="Arial MT"/>
              <a:cs typeface="Arial MT"/>
            </a:endParaRPr>
          </a:p>
          <a:p>
            <a:pPr marL="755650" lvl="1" indent="-285750">
              <a:lnSpc>
                <a:spcPts val="2615"/>
              </a:lnSpc>
              <a:buChar char="–"/>
              <a:tabLst>
                <a:tab pos="755015" algn="l"/>
                <a:tab pos="755650" algn="l"/>
              </a:tabLst>
            </a:pPr>
            <a:r>
              <a:rPr sz="2200" spc="100" dirty="0">
                <a:solidFill>
                  <a:srgbClr val="D32CFF"/>
                </a:solidFill>
                <a:latin typeface="Arial MT"/>
                <a:cs typeface="Arial MT"/>
              </a:rPr>
              <a:t>end:</a:t>
            </a:r>
            <a:r>
              <a:rPr sz="2200" spc="-7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end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90" dirty="0">
                <a:solidFill>
                  <a:srgbClr val="FFFFFF"/>
                </a:solidFill>
                <a:latin typeface="Arial MT"/>
                <a:cs typeface="Arial MT"/>
              </a:rPr>
              <a:t>index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75" dirty="0">
                <a:solidFill>
                  <a:srgbClr val="FFFFFF"/>
                </a:solidFill>
                <a:latin typeface="Arial MT"/>
                <a:cs typeface="Arial MT"/>
              </a:rPr>
              <a:t>(exclusive)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40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search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00" dirty="0">
                <a:solidFill>
                  <a:srgbClr val="FFFFFF"/>
                </a:solidFill>
                <a:latin typeface="Arial MT"/>
                <a:cs typeface="Arial MT"/>
              </a:rPr>
              <a:t>(optional)</a:t>
            </a:r>
            <a:endParaRPr sz="2200">
              <a:latin typeface="Arial MT"/>
              <a:cs typeface="Arial MT"/>
            </a:endParaRPr>
          </a:p>
          <a:p>
            <a:pPr lvl="1">
              <a:spcBef>
                <a:spcPts val="15"/>
              </a:spcBef>
              <a:buChar char="–"/>
            </a:pPr>
            <a:endParaRPr sz="265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2500" spc="140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25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500" spc="145" dirty="0">
                <a:solidFill>
                  <a:srgbClr val="FF0000"/>
                </a:solidFill>
                <a:latin typeface="Arial MT"/>
                <a:cs typeface="Arial MT"/>
              </a:rPr>
              <a:t>returns</a:t>
            </a:r>
            <a:r>
              <a:rPr sz="2500" spc="145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endParaRPr sz="2500">
              <a:latin typeface="Arial MT"/>
              <a:cs typeface="Arial MT"/>
            </a:endParaRPr>
          </a:p>
          <a:p>
            <a:pPr marL="755650" marR="5080" lvl="1" indent="-285750">
              <a:lnSpc>
                <a:spcPct val="79100"/>
              </a:lnSpc>
              <a:spcBef>
                <a:spcPts val="560"/>
              </a:spcBef>
              <a:buChar char="–"/>
              <a:tabLst>
                <a:tab pos="755015" algn="l"/>
                <a:tab pos="755650" algn="l"/>
              </a:tabLst>
            </a:pP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lowest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95" dirty="0">
                <a:solidFill>
                  <a:srgbClr val="FFFFFF"/>
                </a:solidFill>
                <a:latin typeface="Arial MT"/>
                <a:cs typeface="Arial MT"/>
              </a:rPr>
              <a:t>(positive)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90" dirty="0">
                <a:solidFill>
                  <a:srgbClr val="FFFFFF"/>
                </a:solidFill>
                <a:latin typeface="Arial MT"/>
                <a:cs typeface="Arial MT"/>
              </a:rPr>
              <a:t>index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200" spc="1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35" dirty="0">
                <a:solidFill>
                  <a:srgbClr val="FFFFFF"/>
                </a:solidFill>
                <a:latin typeface="Arial MT"/>
                <a:cs typeface="Arial MT"/>
              </a:rPr>
              <a:t>first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40" dirty="0">
                <a:solidFill>
                  <a:srgbClr val="FFFFFF"/>
                </a:solidFill>
                <a:latin typeface="Arial MT"/>
                <a:cs typeface="Arial MT"/>
              </a:rPr>
              <a:t>character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25" dirty="0">
                <a:solidFill>
                  <a:srgbClr val="FFFFFF"/>
                </a:solidFill>
                <a:latin typeface="Arial MT"/>
                <a:cs typeface="Arial MT"/>
              </a:rPr>
              <a:t>where </a:t>
            </a:r>
            <a:r>
              <a:rPr sz="2200" spc="-5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C000"/>
                </a:solidFill>
                <a:latin typeface="Arial MT"/>
                <a:cs typeface="Arial MT"/>
              </a:rPr>
              <a:t>sub</a:t>
            </a:r>
            <a:r>
              <a:rPr sz="2200" spc="-7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200" spc="9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05" dirty="0">
                <a:solidFill>
                  <a:srgbClr val="FFFFFF"/>
                </a:solidFill>
                <a:latin typeface="Arial MT"/>
                <a:cs typeface="Arial MT"/>
              </a:rPr>
              <a:t>found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25" dirty="0">
                <a:solidFill>
                  <a:srgbClr val="FFFFFF"/>
                </a:solidFill>
                <a:latin typeface="Arial MT"/>
                <a:cs typeface="Arial MT"/>
              </a:rPr>
              <a:t>within</a:t>
            </a:r>
            <a:r>
              <a:rPr sz="22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2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35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endParaRPr sz="2200">
              <a:latin typeface="Arial MT"/>
              <a:cs typeface="Arial MT"/>
            </a:endParaRPr>
          </a:p>
          <a:p>
            <a:pPr marL="755650" lvl="1" indent="-285750">
              <a:lnSpc>
                <a:spcPts val="2615"/>
              </a:lnSpc>
              <a:buChar char="–"/>
              <a:tabLst>
                <a:tab pos="755015" algn="l"/>
                <a:tab pos="755650" algn="l"/>
              </a:tabLst>
            </a:pPr>
            <a:r>
              <a:rPr sz="2200" spc="40" dirty="0">
                <a:solidFill>
                  <a:srgbClr val="FFFFFF"/>
                </a:solidFill>
                <a:latin typeface="Arial MT"/>
                <a:cs typeface="Arial MT"/>
              </a:rPr>
              <a:t>-1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200" spc="1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00" dirty="0">
                <a:solidFill>
                  <a:srgbClr val="FFFFFF"/>
                </a:solidFill>
                <a:latin typeface="Arial MT"/>
                <a:cs typeface="Arial MT"/>
              </a:rPr>
              <a:t>no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0" dirty="0">
                <a:solidFill>
                  <a:srgbClr val="FFFFFF"/>
                </a:solidFill>
                <a:latin typeface="Arial MT"/>
                <a:cs typeface="Arial MT"/>
              </a:rPr>
              <a:t>match</a:t>
            </a:r>
            <a:r>
              <a:rPr sz="22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14" dirty="0">
                <a:solidFill>
                  <a:srgbClr val="FFFFFF"/>
                </a:solidFill>
                <a:latin typeface="Arial MT"/>
                <a:cs typeface="Arial MT"/>
              </a:rPr>
              <a:t>was</a:t>
            </a:r>
            <a:r>
              <a:rPr sz="22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200" spc="105" dirty="0">
                <a:solidFill>
                  <a:srgbClr val="FFFFFF"/>
                </a:solidFill>
                <a:latin typeface="Arial MT"/>
                <a:cs typeface="Arial MT"/>
              </a:rPr>
              <a:t>found</a:t>
            </a:r>
            <a:endParaRPr sz="2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18245" y="486156"/>
            <a:ext cx="775525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Example:</a:t>
            </a:r>
            <a:r>
              <a:rPr spc="-130" dirty="0"/>
              <a:t> </a:t>
            </a:r>
            <a:r>
              <a:rPr spc="190" dirty="0"/>
              <a:t>Finding</a:t>
            </a:r>
            <a:r>
              <a:rPr spc="-125" dirty="0"/>
              <a:t> </a:t>
            </a:r>
            <a:r>
              <a:rPr spc="235" dirty="0"/>
              <a:t>Substrings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543303"/>
            <a:ext cx="6300470" cy="50244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229"/>
              </a:lnSpc>
              <a:spcBef>
                <a:spcPts val="100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0070C0"/>
                </a:solidFill>
                <a:latin typeface="Arial MT"/>
                <a:cs typeface="Arial MT"/>
              </a:rPr>
              <a:t>‘python’</a:t>
            </a:r>
            <a:endParaRPr sz="2700" dirty="0">
              <a:latin typeface="Arial MT"/>
              <a:cs typeface="Arial MT"/>
            </a:endParaRPr>
          </a:p>
          <a:p>
            <a:pPr marL="12700" marR="2254250">
              <a:lnSpc>
                <a:spcPts val="3290"/>
              </a:lnSpc>
              <a:spcBef>
                <a:spcPts val="55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 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.find(</a:t>
            </a:r>
            <a:r>
              <a:rPr sz="2700" spc="130" dirty="0">
                <a:solidFill>
                  <a:srgbClr val="0070C0"/>
                </a:solidFill>
                <a:latin typeface="Arial MT"/>
                <a:cs typeface="Arial MT"/>
              </a:rPr>
              <a:t>‘p’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700" spc="-74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0070C0"/>
                </a:solidFill>
                <a:latin typeface="Arial MT"/>
                <a:cs typeface="Arial MT"/>
              </a:rPr>
              <a:t>0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070"/>
              </a:lnSpc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.find(</a:t>
            </a:r>
            <a:r>
              <a:rPr sz="2700" spc="130" dirty="0">
                <a:solidFill>
                  <a:srgbClr val="0070C0"/>
                </a:solidFill>
                <a:latin typeface="Arial MT"/>
                <a:cs typeface="Arial MT"/>
              </a:rPr>
              <a:t>‘th’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215"/>
              </a:lnSpc>
              <a:spcBef>
                <a:spcPts val="70"/>
              </a:spcBef>
            </a:pPr>
            <a:r>
              <a:rPr sz="2700" spc="100" dirty="0">
                <a:solidFill>
                  <a:srgbClr val="0070C0"/>
                </a:solidFill>
                <a:latin typeface="Arial MT"/>
                <a:cs typeface="Arial MT"/>
              </a:rPr>
              <a:t>2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204"/>
              </a:lnSpc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.find(</a:t>
            </a:r>
            <a:r>
              <a:rPr sz="2700" spc="130" dirty="0">
                <a:solidFill>
                  <a:srgbClr val="0070C0"/>
                </a:solidFill>
                <a:latin typeface="Arial MT"/>
                <a:cs typeface="Arial MT"/>
              </a:rPr>
              <a:t>‘th’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,3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229"/>
              </a:lnSpc>
            </a:pPr>
            <a:r>
              <a:rPr sz="2700" spc="50" dirty="0">
                <a:solidFill>
                  <a:srgbClr val="0070C0"/>
                </a:solidFill>
                <a:latin typeface="Arial MT"/>
                <a:cs typeface="Arial MT"/>
              </a:rPr>
              <a:t>-1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215"/>
              </a:lnSpc>
              <a:spcBef>
                <a:spcPts val="50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25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125" dirty="0">
                <a:solidFill>
                  <a:srgbClr val="FF0000"/>
                </a:solidFill>
                <a:latin typeface="Arial MT"/>
                <a:cs typeface="Arial MT"/>
              </a:rPr>
              <a:t>.find(</a:t>
            </a:r>
            <a:r>
              <a:rPr sz="2700" spc="125" dirty="0">
                <a:solidFill>
                  <a:srgbClr val="0070C0"/>
                </a:solidFill>
                <a:latin typeface="Arial MT"/>
                <a:cs typeface="Arial MT"/>
              </a:rPr>
              <a:t>‘th’</a:t>
            </a:r>
            <a:r>
              <a:rPr sz="2700" spc="125" dirty="0">
                <a:solidFill>
                  <a:srgbClr val="FFFFFF"/>
                </a:solidFill>
                <a:latin typeface="Arial MT"/>
                <a:cs typeface="Arial MT"/>
              </a:rPr>
              <a:t>,0,</a:t>
            </a:r>
            <a:r>
              <a:rPr lang="en-US" sz="2700" spc="125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r>
              <a:rPr sz="2700" spc="12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700" spc="12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215"/>
              </a:lnSpc>
            </a:pPr>
            <a:r>
              <a:rPr sz="2700" spc="50" dirty="0">
                <a:solidFill>
                  <a:srgbClr val="0070C0"/>
                </a:solidFill>
                <a:latin typeface="Arial MT"/>
                <a:cs typeface="Arial MT"/>
              </a:rPr>
              <a:t>-1</a:t>
            </a:r>
            <a:endParaRPr sz="2700" dirty="0">
              <a:latin typeface="Arial MT"/>
              <a:cs typeface="Arial MT"/>
            </a:endParaRPr>
          </a:p>
          <a:p>
            <a:pPr>
              <a:spcBef>
                <a:spcPts val="45"/>
              </a:spcBef>
            </a:pPr>
            <a:endParaRPr sz="2900" dirty="0">
              <a:latin typeface="Arial MT"/>
              <a:cs typeface="Arial MT"/>
            </a:endParaRPr>
          </a:p>
          <a:p>
            <a:pPr marL="12700" marR="5080">
              <a:lnSpc>
                <a:spcPts val="3220"/>
              </a:lnSpc>
            </a:pPr>
            <a:r>
              <a:rPr sz="2700" spc="150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27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5" dirty="0">
                <a:solidFill>
                  <a:srgbClr val="FFFFFF"/>
                </a:solidFill>
                <a:latin typeface="Arial MT"/>
                <a:cs typeface="Arial MT"/>
              </a:rPr>
              <a:t>about:</a:t>
            </a:r>
            <a:r>
              <a:rPr sz="27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4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14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114" dirty="0">
                <a:solidFill>
                  <a:srgbClr val="FF0000"/>
                </a:solidFill>
                <a:latin typeface="Arial MT"/>
                <a:cs typeface="Arial MT"/>
              </a:rPr>
              <a:t>.find(</a:t>
            </a:r>
            <a:r>
              <a:rPr sz="2700" spc="114" dirty="0">
                <a:solidFill>
                  <a:srgbClr val="0070C0"/>
                </a:solidFill>
                <a:latin typeface="Arial MT"/>
                <a:cs typeface="Arial MT"/>
              </a:rPr>
              <a:t>‘th’</a:t>
            </a:r>
            <a:r>
              <a:rPr sz="2700" spc="114" dirty="0">
                <a:solidFill>
                  <a:srgbClr val="FFFFFF"/>
                </a:solidFill>
                <a:latin typeface="Arial MT"/>
                <a:cs typeface="Arial MT"/>
              </a:rPr>
              <a:t>,-4,-1</a:t>
            </a:r>
            <a:r>
              <a:rPr sz="2700" spc="114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700" spc="114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700" spc="-73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0070C0"/>
                </a:solidFill>
                <a:latin typeface="Arial MT"/>
                <a:cs typeface="Arial MT"/>
              </a:rPr>
              <a:t>2</a:t>
            </a:r>
            <a:endParaRPr sz="27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109311" y="486156"/>
            <a:ext cx="7973059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20" dirty="0"/>
              <a:t>Counting</a:t>
            </a:r>
            <a:r>
              <a:rPr spc="-135" dirty="0"/>
              <a:t> </a:t>
            </a:r>
            <a:r>
              <a:rPr spc="250" dirty="0"/>
              <a:t>String</a:t>
            </a:r>
            <a:r>
              <a:rPr spc="-135" dirty="0"/>
              <a:t> </a:t>
            </a:r>
            <a:r>
              <a:rPr spc="265" dirty="0"/>
              <a:t>Occurrences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39" y="1582929"/>
            <a:ext cx="8311515" cy="4719241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355600" marR="5080" indent="-342900">
              <a:lnSpc>
                <a:spcPts val="290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Counting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4" dirty="0">
                <a:solidFill>
                  <a:srgbClr val="FFFFFF"/>
                </a:solidFill>
                <a:latin typeface="Arial MT"/>
                <a:cs typeface="Arial MT"/>
              </a:rPr>
              <a:t>many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times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FFFF"/>
                </a:solidFill>
                <a:latin typeface="Arial MT"/>
                <a:cs typeface="Arial MT"/>
              </a:rPr>
              <a:t>present </a:t>
            </a:r>
            <a:r>
              <a:rPr sz="2700" spc="-7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string:</a:t>
            </a:r>
            <a:endParaRPr sz="2700" dirty="0">
              <a:latin typeface="Arial MT"/>
              <a:cs typeface="Arial MT"/>
            </a:endParaRPr>
          </a:p>
          <a:p>
            <a:pPr marL="469900">
              <a:spcBef>
                <a:spcPts val="320"/>
              </a:spcBef>
            </a:pPr>
            <a:r>
              <a:rPr sz="2700" spc="170" dirty="0">
                <a:solidFill>
                  <a:srgbClr val="FFFFFF"/>
                </a:solidFill>
                <a:latin typeface="Arial MT"/>
                <a:cs typeface="Arial MT"/>
              </a:rPr>
              <a:t>occurrences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.count(</a:t>
            </a:r>
            <a:r>
              <a:rPr sz="2700" spc="130" dirty="0">
                <a:solidFill>
                  <a:srgbClr val="FFC000"/>
                </a:solidFill>
                <a:latin typeface="Arial MT"/>
                <a:cs typeface="Arial MT"/>
              </a:rPr>
              <a:t>sub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,</a:t>
            </a:r>
            <a:r>
              <a:rPr sz="2700" spc="-8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165" dirty="0">
                <a:solidFill>
                  <a:srgbClr val="D32CFF"/>
                </a:solidFill>
                <a:latin typeface="Arial MT"/>
                <a:cs typeface="Arial MT"/>
              </a:rPr>
              <a:t>start,</a:t>
            </a:r>
            <a:r>
              <a:rPr sz="2700" spc="-8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D32CFF"/>
                </a:solidFill>
                <a:latin typeface="Arial MT"/>
                <a:cs typeface="Arial MT"/>
              </a:rPr>
              <a:t>end</a:t>
            </a:r>
            <a:r>
              <a:rPr sz="2700" spc="11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700" dirty="0">
              <a:latin typeface="Arial MT"/>
              <a:cs typeface="Arial MT"/>
            </a:endParaRPr>
          </a:p>
          <a:p>
            <a:pPr>
              <a:spcBef>
                <a:spcPts val="45"/>
              </a:spcBef>
            </a:pPr>
            <a:endParaRPr sz="3300" dirty="0">
              <a:latin typeface="Arial MT"/>
              <a:cs typeface="Arial MT"/>
            </a:endParaRPr>
          </a:p>
          <a:p>
            <a:pPr marL="355600" indent="-342900">
              <a:spcBef>
                <a:spcPts val="5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140" dirty="0">
                <a:solidFill>
                  <a:srgbClr val="FFFFFF"/>
                </a:solidFill>
                <a:latin typeface="Arial MT"/>
                <a:cs typeface="Arial MT"/>
              </a:rPr>
              <a:t>Arguments:</a:t>
            </a:r>
            <a:endParaRPr sz="2700" dirty="0">
              <a:latin typeface="Arial MT"/>
              <a:cs typeface="Arial MT"/>
            </a:endParaRPr>
          </a:p>
          <a:p>
            <a:pPr marL="755650" lvl="1" indent="-285750">
              <a:spcBef>
                <a:spcPts val="370"/>
              </a:spcBef>
              <a:buChar char="–"/>
              <a:tabLst>
                <a:tab pos="755650" algn="l"/>
              </a:tabLst>
            </a:pPr>
            <a:r>
              <a:rPr sz="2400" spc="110" dirty="0">
                <a:solidFill>
                  <a:srgbClr val="FFC000"/>
                </a:solidFill>
                <a:latin typeface="Arial MT"/>
                <a:cs typeface="Arial MT"/>
              </a:rPr>
              <a:t>sub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count</a:t>
            </a:r>
            <a:endParaRPr sz="2400" dirty="0">
              <a:latin typeface="Arial MT"/>
              <a:cs typeface="Arial MT"/>
            </a:endParaRPr>
          </a:p>
          <a:p>
            <a:pPr marL="755650" lvl="1" indent="-285750">
              <a:spcBef>
                <a:spcPts val="215"/>
              </a:spcBef>
              <a:buChar char="–"/>
              <a:tabLst>
                <a:tab pos="755650" algn="l"/>
              </a:tabLst>
            </a:pPr>
            <a:r>
              <a:rPr sz="2400" spc="150" dirty="0">
                <a:solidFill>
                  <a:srgbClr val="D32CFF"/>
                </a:solidFill>
                <a:latin typeface="Arial MT"/>
                <a:cs typeface="Arial MT"/>
              </a:rPr>
              <a:t>start</a:t>
            </a:r>
            <a:r>
              <a:rPr sz="2400" spc="150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65" dirty="0">
                <a:solidFill>
                  <a:srgbClr val="FFFFFF"/>
                </a:solidFill>
                <a:latin typeface="Arial MT"/>
                <a:cs typeface="Arial MT"/>
              </a:rPr>
              <a:t>start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5" dirty="0">
                <a:solidFill>
                  <a:srgbClr val="FFFFFF"/>
                </a:solidFill>
                <a:latin typeface="Arial MT"/>
                <a:cs typeface="Arial MT"/>
              </a:rPr>
              <a:t>index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5" dirty="0">
                <a:solidFill>
                  <a:srgbClr val="FFFFFF"/>
                </a:solidFill>
                <a:latin typeface="Arial MT"/>
                <a:cs typeface="Arial MT"/>
              </a:rPr>
              <a:t>(inclusive)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50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count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(optional)</a:t>
            </a:r>
            <a:endParaRPr sz="2400" dirty="0">
              <a:latin typeface="Arial MT"/>
              <a:cs typeface="Arial MT"/>
            </a:endParaRPr>
          </a:p>
          <a:p>
            <a:pPr marL="755650" lvl="1" indent="-285750">
              <a:spcBef>
                <a:spcPts val="315"/>
              </a:spcBef>
              <a:buChar char="–"/>
              <a:tabLst>
                <a:tab pos="755650" algn="l"/>
              </a:tabLst>
            </a:pPr>
            <a:r>
              <a:rPr sz="2400" spc="110" dirty="0">
                <a:solidFill>
                  <a:srgbClr val="D32CFF"/>
                </a:solidFill>
                <a:latin typeface="Arial MT"/>
                <a:cs typeface="Arial MT"/>
              </a:rPr>
              <a:t>end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end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5" dirty="0">
                <a:solidFill>
                  <a:srgbClr val="FFFFFF"/>
                </a:solidFill>
                <a:latin typeface="Arial MT"/>
                <a:cs typeface="Arial MT"/>
              </a:rPr>
              <a:t>index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0" dirty="0">
                <a:solidFill>
                  <a:srgbClr val="FFFFFF"/>
                </a:solidFill>
                <a:latin typeface="Arial MT"/>
                <a:cs typeface="Arial MT"/>
              </a:rPr>
              <a:t>(exclusive)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50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count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(optional)</a:t>
            </a:r>
            <a:endParaRPr sz="2400" dirty="0">
              <a:latin typeface="Arial MT"/>
              <a:cs typeface="Arial MT"/>
            </a:endParaRPr>
          </a:p>
          <a:p>
            <a:pPr lvl="1">
              <a:spcBef>
                <a:spcPts val="45"/>
              </a:spcBef>
              <a:buChar char="–"/>
            </a:pPr>
            <a:endParaRPr sz="3700" dirty="0">
              <a:latin typeface="Arial MT"/>
              <a:cs typeface="Arial MT"/>
            </a:endParaRPr>
          </a:p>
          <a:p>
            <a:pPr marL="355600" marR="272415" indent="-342900">
              <a:lnSpc>
                <a:spcPts val="2900"/>
              </a:lnSpc>
              <a:buChar char="•"/>
              <a:tabLst>
                <a:tab pos="354965" algn="l"/>
                <a:tab pos="355600" algn="l"/>
              </a:tabLst>
            </a:pPr>
            <a:r>
              <a:rPr sz="2700" spc="150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0000"/>
                </a:solidFill>
                <a:latin typeface="Arial MT"/>
                <a:cs typeface="Arial MT"/>
              </a:rPr>
              <a:t>returns</a:t>
            </a:r>
            <a:r>
              <a:rPr sz="2700" spc="-8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50" dirty="0">
                <a:solidFill>
                  <a:srgbClr val="FFFFFF"/>
                </a:solidFill>
                <a:latin typeface="Arial MT"/>
                <a:cs typeface="Arial MT"/>
              </a:rPr>
              <a:t>number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700" spc="2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70" dirty="0">
                <a:solidFill>
                  <a:srgbClr val="FFFFFF"/>
                </a:solidFill>
                <a:latin typeface="Arial MT"/>
                <a:cs typeface="Arial MT"/>
              </a:rPr>
              <a:t>occurrences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700" spc="2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C000"/>
                </a:solidFill>
                <a:latin typeface="Arial MT"/>
                <a:cs typeface="Arial MT"/>
              </a:rPr>
              <a:t>sub</a:t>
            </a:r>
            <a:r>
              <a:rPr sz="2700" spc="-85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in </a:t>
            </a:r>
            <a:r>
              <a:rPr sz="2700" spc="-7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70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endParaRPr sz="27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51957" y="210819"/>
            <a:ext cx="6288405" cy="12446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532255" marR="5080" indent="-1520190">
              <a:lnSpc>
                <a:spcPct val="100000"/>
              </a:lnSpc>
              <a:spcBef>
                <a:spcPts val="100"/>
              </a:spcBef>
            </a:pPr>
            <a:r>
              <a:rPr sz="4000" spc="145" dirty="0"/>
              <a:t>Example:</a:t>
            </a:r>
            <a:r>
              <a:rPr sz="4000" spc="-135" dirty="0"/>
              <a:t> </a:t>
            </a:r>
            <a:r>
              <a:rPr sz="4000" spc="195" dirty="0"/>
              <a:t>Counting</a:t>
            </a:r>
            <a:r>
              <a:rPr sz="4000" spc="-135" dirty="0"/>
              <a:t> </a:t>
            </a:r>
            <a:r>
              <a:rPr sz="4000" spc="225" dirty="0"/>
              <a:t>String </a:t>
            </a:r>
            <a:r>
              <a:rPr sz="4000" spc="-1095" dirty="0"/>
              <a:t> </a:t>
            </a:r>
            <a:r>
              <a:rPr sz="4000" spc="240" dirty="0"/>
              <a:t>Occurrences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059940" y="1838959"/>
            <a:ext cx="5143500" cy="4551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215"/>
              </a:lnSpc>
              <a:spcBef>
                <a:spcPts val="100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50" dirty="0">
                <a:solidFill>
                  <a:srgbClr val="0070C0"/>
                </a:solidFill>
                <a:latin typeface="Arial MT"/>
                <a:cs typeface="Arial MT"/>
              </a:rPr>
              <a:t>‘banana’</a:t>
            </a:r>
            <a:endParaRPr sz="2700" dirty="0">
              <a:latin typeface="Arial MT"/>
              <a:cs typeface="Arial MT"/>
            </a:endParaRPr>
          </a:p>
          <a:p>
            <a:pPr marL="12700" marR="798830">
              <a:lnSpc>
                <a:spcPts val="3290"/>
              </a:lnSpc>
              <a:spcBef>
                <a:spcPts val="45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.count(</a:t>
            </a:r>
            <a:r>
              <a:rPr sz="2700" spc="130" dirty="0">
                <a:solidFill>
                  <a:srgbClr val="0070C0"/>
                </a:solidFill>
                <a:latin typeface="Arial MT"/>
                <a:cs typeface="Arial MT"/>
              </a:rPr>
              <a:t>‘a’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700" spc="-73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0070C0"/>
                </a:solidFill>
                <a:latin typeface="Arial MT"/>
                <a:cs typeface="Arial MT"/>
              </a:rPr>
              <a:t>3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095"/>
              </a:lnSpc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135" dirty="0">
                <a:solidFill>
                  <a:srgbClr val="FF0000"/>
                </a:solidFill>
                <a:latin typeface="Arial MT"/>
                <a:cs typeface="Arial MT"/>
              </a:rPr>
              <a:t>.count(</a:t>
            </a:r>
            <a:r>
              <a:rPr sz="2700" spc="135" dirty="0">
                <a:solidFill>
                  <a:srgbClr val="0070C0"/>
                </a:solidFill>
                <a:latin typeface="Arial MT"/>
                <a:cs typeface="Arial MT"/>
              </a:rPr>
              <a:t>‘p’</a:t>
            </a:r>
            <a:r>
              <a:rPr sz="2700" spc="13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700" spc="13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229"/>
              </a:lnSpc>
              <a:spcBef>
                <a:spcPts val="45"/>
              </a:spcBef>
            </a:pPr>
            <a:r>
              <a:rPr sz="2700" spc="100" dirty="0">
                <a:solidFill>
                  <a:srgbClr val="0070C0"/>
                </a:solidFill>
                <a:latin typeface="Arial MT"/>
                <a:cs typeface="Arial MT"/>
              </a:rPr>
              <a:t>0</a:t>
            </a:r>
            <a:endParaRPr sz="2700" dirty="0">
              <a:latin typeface="Arial MT"/>
              <a:cs typeface="Arial MT"/>
            </a:endParaRPr>
          </a:p>
          <a:p>
            <a:pPr marL="12700" marR="592455">
              <a:lnSpc>
                <a:spcPts val="3190"/>
              </a:lnSpc>
              <a:spcBef>
                <a:spcPts val="135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.count(</a:t>
            </a:r>
            <a:r>
              <a:rPr sz="2700" spc="130" dirty="0">
                <a:solidFill>
                  <a:srgbClr val="0070C0"/>
                </a:solidFill>
                <a:latin typeface="Arial MT"/>
                <a:cs typeface="Arial MT"/>
              </a:rPr>
              <a:t>‘na’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700" spc="-73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0070C0"/>
                </a:solidFill>
                <a:latin typeface="Arial MT"/>
                <a:cs typeface="Arial MT"/>
              </a:rPr>
              <a:t>2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180"/>
              </a:lnSpc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135" dirty="0">
                <a:solidFill>
                  <a:srgbClr val="FF0000"/>
                </a:solidFill>
                <a:latin typeface="Arial MT"/>
                <a:cs typeface="Arial MT"/>
              </a:rPr>
              <a:t>.count(</a:t>
            </a:r>
            <a:r>
              <a:rPr sz="2700" spc="135" dirty="0">
                <a:solidFill>
                  <a:srgbClr val="0070C0"/>
                </a:solidFill>
                <a:latin typeface="Arial MT"/>
                <a:cs typeface="Arial MT"/>
              </a:rPr>
              <a:t>‘a’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65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r>
              <a:rPr sz="2700" spc="6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700" spc="6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229"/>
              </a:lnSpc>
            </a:pPr>
            <a:r>
              <a:rPr sz="2700" spc="100" dirty="0">
                <a:solidFill>
                  <a:srgbClr val="0070C0"/>
                </a:solidFill>
                <a:latin typeface="Arial MT"/>
                <a:cs typeface="Arial MT"/>
              </a:rPr>
              <a:t>2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229"/>
              </a:lnSpc>
              <a:spcBef>
                <a:spcPts val="50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135" dirty="0">
                <a:solidFill>
                  <a:srgbClr val="FF0000"/>
                </a:solidFill>
                <a:latin typeface="Arial MT"/>
                <a:cs typeface="Arial MT"/>
              </a:rPr>
              <a:t>.count(</a:t>
            </a:r>
            <a:r>
              <a:rPr sz="2700" spc="135" dirty="0">
                <a:solidFill>
                  <a:srgbClr val="0070C0"/>
                </a:solidFill>
                <a:latin typeface="Arial MT"/>
                <a:cs typeface="Arial MT"/>
              </a:rPr>
              <a:t>‘a’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95" dirty="0">
                <a:solidFill>
                  <a:srgbClr val="FFFFFF"/>
                </a:solidFill>
                <a:latin typeface="Arial MT"/>
                <a:cs typeface="Arial MT"/>
              </a:rPr>
              <a:t>0,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65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r>
              <a:rPr sz="2700" spc="6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700" spc="6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700" dirty="0">
              <a:latin typeface="Arial MT"/>
              <a:cs typeface="Arial MT"/>
            </a:endParaRPr>
          </a:p>
          <a:p>
            <a:pPr marL="12700">
              <a:lnSpc>
                <a:spcPts val="3229"/>
              </a:lnSpc>
            </a:pPr>
            <a:r>
              <a:rPr sz="2700" spc="100" dirty="0">
                <a:solidFill>
                  <a:srgbClr val="0070C0"/>
                </a:solidFill>
                <a:latin typeface="Arial MT"/>
                <a:cs typeface="Arial MT"/>
              </a:rPr>
              <a:t>1</a:t>
            </a:r>
            <a:endParaRPr sz="27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72631" y="2887980"/>
            <a:ext cx="564642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00" dirty="0"/>
              <a:t>Sequences</a:t>
            </a:r>
            <a:r>
              <a:rPr spc="-165" dirty="0"/>
              <a:t> </a:t>
            </a:r>
            <a:r>
              <a:rPr spc="225" dirty="0"/>
              <a:t>and</a:t>
            </a:r>
            <a:r>
              <a:rPr spc="-170" dirty="0"/>
              <a:t> </a:t>
            </a:r>
            <a:r>
              <a:rPr spc="225" dirty="0"/>
              <a:t>Lists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converter.py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739"/>
            <a:ext cx="10515600" cy="4719224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Convert the given input of </a:t>
            </a:r>
            <a:r>
              <a:rPr lang="en-US" dirty="0">
                <a:latin typeface="Arial" panose="020B0604020202020204" pitchFamily="34" charset="0"/>
              </a:rPr>
              <a:t>US $ </a:t>
            </a:r>
            <a:r>
              <a:rPr lang="en-US" b="0" i="0" dirty="0">
                <a:effectLst/>
                <a:latin typeface="Arial" panose="020B0604020202020204" pitchFamily="34" charset="0"/>
              </a:rPr>
              <a:t>money (integer) to euros.</a:t>
            </a:r>
          </a:p>
          <a:p>
            <a:r>
              <a:rPr lang="en-US" dirty="0">
                <a:latin typeface="Arial" panose="020B0604020202020204" pitchFamily="34" charset="0"/>
              </a:rPr>
              <a:t># This program converts from US $ to Euro </a:t>
            </a:r>
          </a:p>
          <a:p>
            <a:endParaRPr lang="en-US" dirty="0">
              <a:latin typeface="Arial" panose="020B0604020202020204" pitchFamily="34" charset="0"/>
            </a:endParaRPr>
          </a:p>
          <a:p>
            <a:r>
              <a:rPr lang="en-US" dirty="0" err="1">
                <a:latin typeface="Arial" panose="020B0604020202020204" pitchFamily="34" charset="0"/>
              </a:rPr>
              <a:t>us_money</a:t>
            </a:r>
            <a:r>
              <a:rPr lang="en-US" dirty="0">
                <a:latin typeface="Arial" panose="020B0604020202020204" pitchFamily="34" charset="0"/>
              </a:rPr>
              <a:t> = int(input ("</a:t>
            </a:r>
            <a:r>
              <a:rPr lang="en-US" dirty="0" err="1">
                <a:latin typeface="Arial" panose="020B0604020202020204" pitchFamily="34" charset="0"/>
              </a:rPr>
              <a:t>Aaditya</a:t>
            </a:r>
            <a:r>
              <a:rPr lang="en-US" dirty="0">
                <a:latin typeface="Arial" panose="020B0604020202020204" pitchFamily="34" charset="0"/>
              </a:rPr>
              <a:t> asks Money value in US $ "))</a:t>
            </a:r>
          </a:p>
          <a:p>
            <a:endParaRPr lang="en-US" dirty="0">
              <a:latin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</a:rPr>
              <a:t>euros = </a:t>
            </a:r>
            <a:r>
              <a:rPr lang="en-US" dirty="0" err="1">
                <a:latin typeface="Arial" panose="020B0604020202020204" pitchFamily="34" charset="0"/>
              </a:rPr>
              <a:t>us_money</a:t>
            </a:r>
            <a:r>
              <a:rPr lang="en-US" dirty="0">
                <a:latin typeface="Arial" panose="020B0604020202020204" pitchFamily="34" charset="0"/>
              </a:rPr>
              <a:t> / 1.16 </a:t>
            </a:r>
          </a:p>
          <a:p>
            <a:r>
              <a:rPr lang="en-US" dirty="0">
                <a:latin typeface="Arial" panose="020B0604020202020204" pitchFamily="34" charset="0"/>
              </a:rPr>
              <a:t>print("US$“ + </a:t>
            </a:r>
            <a:r>
              <a:rPr lang="en-US" dirty="0" err="1">
                <a:latin typeface="Arial" panose="020B0604020202020204" pitchFamily="34" charset="0"/>
              </a:rPr>
              <a:t>us_money</a:t>
            </a:r>
            <a:r>
              <a:rPr lang="en-US" dirty="0">
                <a:latin typeface="Arial" panose="020B0604020202020204" pitchFamily="34" charset="0"/>
              </a:rPr>
              <a:t> + "= Euro “ + euros)</a:t>
            </a:r>
          </a:p>
        </p:txBody>
      </p:sp>
    </p:spTree>
    <p:extLst>
      <p:ext uri="{BB962C8B-B14F-4D97-AF65-F5344CB8AC3E}">
        <p14:creationId xmlns:p14="http://schemas.microsoft.com/office/powerpoint/2010/main" val="274690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68825" y="486156"/>
            <a:ext cx="305435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S</a:t>
            </a:r>
            <a:r>
              <a:rPr spc="160" dirty="0"/>
              <a:t>e</a:t>
            </a:r>
            <a:r>
              <a:rPr spc="254" dirty="0"/>
              <a:t>qu</a:t>
            </a:r>
            <a:r>
              <a:rPr spc="160" dirty="0"/>
              <a:t>e</a:t>
            </a:r>
            <a:r>
              <a:rPr spc="210" dirty="0"/>
              <a:t>n</a:t>
            </a:r>
            <a:r>
              <a:rPr spc="405" dirty="0"/>
              <a:t>c</a:t>
            </a:r>
            <a:r>
              <a:rPr spc="160" dirty="0"/>
              <a:t>e</a:t>
            </a:r>
            <a:r>
              <a:rPr spc="180" dirty="0"/>
              <a:t>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18996"/>
            <a:ext cx="7710170" cy="3657600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355600" marR="5080" indent="-342900">
              <a:lnSpc>
                <a:spcPct val="101400"/>
              </a:lnSpc>
              <a:spcBef>
                <a:spcPts val="5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sequence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FFFFFF"/>
                </a:solidFill>
                <a:latin typeface="Arial MT"/>
                <a:cs typeface="Arial MT"/>
              </a:rPr>
              <a:t>object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that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holds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multiple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800" spc="2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data</a:t>
            </a:r>
            <a:endParaRPr sz="2800">
              <a:latin typeface="Arial MT"/>
              <a:cs typeface="Arial MT"/>
            </a:endParaRPr>
          </a:p>
          <a:p>
            <a:pPr marL="755650" lvl="1" indent="-285750">
              <a:spcBef>
                <a:spcPts val="640"/>
              </a:spcBef>
              <a:buChar char="–"/>
              <a:tabLst>
                <a:tab pos="755650" algn="l"/>
              </a:tabLst>
            </a:pP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stores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data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one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after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50" dirty="0">
                <a:solidFill>
                  <a:srgbClr val="FFFFFF"/>
                </a:solidFill>
                <a:latin typeface="Arial MT"/>
                <a:cs typeface="Arial MT"/>
              </a:rPr>
              <a:t>other</a:t>
            </a:r>
            <a:endParaRPr sz="2400">
              <a:latin typeface="Arial MT"/>
              <a:cs typeface="Arial MT"/>
            </a:endParaRPr>
          </a:p>
          <a:p>
            <a:pPr lvl="1">
              <a:spcBef>
                <a:spcPts val="25"/>
              </a:spcBef>
              <a:buChar char="–"/>
            </a:pPr>
            <a:endParaRPr sz="3950">
              <a:latin typeface="Arial MT"/>
              <a:cs typeface="Arial MT"/>
            </a:endParaRPr>
          </a:p>
          <a:p>
            <a:pPr marL="355600" marR="1177925" indent="-342900">
              <a:lnSpc>
                <a:spcPct val="101400"/>
              </a:lnSpc>
              <a:spcBef>
                <a:spcPts val="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11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0" dirty="0">
                <a:solidFill>
                  <a:srgbClr val="FFFFFF"/>
                </a:solidFill>
                <a:latin typeface="Arial MT"/>
                <a:cs typeface="Arial MT"/>
              </a:rPr>
              <a:t>Python,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0" dirty="0">
                <a:solidFill>
                  <a:srgbClr val="FFFFFF"/>
                </a:solidFill>
                <a:latin typeface="Arial MT"/>
                <a:cs typeface="Arial MT"/>
              </a:rPr>
              <a:t>there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0" dirty="0">
                <a:solidFill>
                  <a:srgbClr val="FFFFFF"/>
                </a:solidFill>
                <a:latin typeface="Arial MT"/>
                <a:cs typeface="Arial MT"/>
              </a:rPr>
              <a:t>several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types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of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sequences</a:t>
            </a:r>
            <a:endParaRPr sz="2800">
              <a:latin typeface="Arial MT"/>
              <a:cs typeface="Arial MT"/>
            </a:endParaRPr>
          </a:p>
          <a:p>
            <a:pPr marL="755650" lvl="1" indent="-285750">
              <a:spcBef>
                <a:spcPts val="540"/>
              </a:spcBef>
              <a:buChar char="–"/>
              <a:tabLst>
                <a:tab pos="755650" algn="l"/>
              </a:tabLst>
            </a:pP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String: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sequence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400" spc="1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Arial MT"/>
                <a:cs typeface="Arial MT"/>
              </a:rPr>
              <a:t>characters</a:t>
            </a:r>
            <a:endParaRPr sz="2400">
              <a:latin typeface="Arial MT"/>
              <a:cs typeface="Arial MT"/>
            </a:endParaRPr>
          </a:p>
          <a:p>
            <a:pPr marL="755650" lvl="1" indent="-285750">
              <a:spcBef>
                <a:spcPts val="625"/>
              </a:spcBef>
              <a:buChar char="–"/>
              <a:tabLst>
                <a:tab pos="755650" algn="l"/>
              </a:tabLst>
            </a:pPr>
            <a:r>
              <a:rPr sz="2400" spc="114" dirty="0">
                <a:solidFill>
                  <a:srgbClr val="FF0000"/>
                </a:solidFill>
                <a:latin typeface="Arial MT"/>
                <a:cs typeface="Arial MT"/>
              </a:rPr>
              <a:t>Lists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: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sequence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400" spc="1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400" spc="1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any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data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type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36393" y="486156"/>
            <a:ext cx="131953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300" dirty="0"/>
              <a:t>L</a:t>
            </a:r>
            <a:r>
              <a:rPr spc="114" dirty="0"/>
              <a:t>i</a:t>
            </a:r>
            <a:r>
              <a:rPr spc="180" dirty="0"/>
              <a:t>s</a:t>
            </a:r>
            <a:r>
              <a:rPr spc="260" dirty="0"/>
              <a:t>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532636"/>
            <a:ext cx="8448040" cy="4974695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355600" marR="567690" indent="-342900">
              <a:lnSpc>
                <a:spcPts val="2880"/>
              </a:lnSpc>
              <a:spcBef>
                <a:spcPts val="7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Lists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used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store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multiple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single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variable</a:t>
            </a:r>
            <a:endParaRPr sz="30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Arial MT"/>
              <a:buChar char="•"/>
            </a:pPr>
            <a:endParaRPr sz="315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Lists</a:t>
            </a:r>
            <a:r>
              <a:rPr sz="30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30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contain</a:t>
            </a:r>
            <a:endParaRPr sz="3000">
              <a:latin typeface="Arial MT"/>
              <a:cs typeface="Arial MT"/>
            </a:endParaRPr>
          </a:p>
          <a:p>
            <a:pPr marL="755650" lvl="1" indent="-285750">
              <a:lnSpc>
                <a:spcPts val="3110"/>
              </a:lnSpc>
              <a:spcBef>
                <a:spcPts val="15"/>
              </a:spcBef>
              <a:buChar char="–"/>
              <a:tabLst>
                <a:tab pos="755650" algn="l"/>
              </a:tabLst>
            </a:pP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from</a:t>
            </a:r>
            <a:r>
              <a:rPr sz="26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0" dirty="0">
                <a:solidFill>
                  <a:srgbClr val="FFFFFF"/>
                </a:solidFill>
                <a:latin typeface="Arial MT"/>
                <a:cs typeface="Arial MT"/>
              </a:rPr>
              <a:t>same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5" dirty="0">
                <a:solidFill>
                  <a:srgbClr val="FFFFFF"/>
                </a:solidFill>
                <a:latin typeface="Arial MT"/>
                <a:cs typeface="Arial MT"/>
              </a:rPr>
              <a:t>data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type</a:t>
            </a:r>
            <a:endParaRPr sz="2600">
              <a:latin typeface="Arial MT"/>
              <a:cs typeface="Arial MT"/>
            </a:endParaRPr>
          </a:p>
          <a:p>
            <a:pPr marL="755650" lvl="1" indent="-285750">
              <a:lnSpc>
                <a:spcPts val="3110"/>
              </a:lnSpc>
              <a:buChar char="–"/>
              <a:tabLst>
                <a:tab pos="755650" algn="l"/>
              </a:tabLst>
            </a:pP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from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different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5" dirty="0">
                <a:solidFill>
                  <a:srgbClr val="FFFFFF"/>
                </a:solidFill>
                <a:latin typeface="Arial MT"/>
                <a:cs typeface="Arial MT"/>
              </a:rPr>
              <a:t>data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types</a:t>
            </a:r>
            <a:endParaRPr sz="2600">
              <a:latin typeface="Arial MT"/>
              <a:cs typeface="Arial MT"/>
            </a:endParaRPr>
          </a:p>
          <a:p>
            <a:pPr lvl="1">
              <a:spcBef>
                <a:spcPts val="20"/>
              </a:spcBef>
              <a:buClr>
                <a:srgbClr val="FFFFFF"/>
              </a:buClr>
              <a:buFont typeface="Arial MT"/>
              <a:buChar char="–"/>
            </a:pPr>
            <a:endParaRPr sz="310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Lists</a:t>
            </a:r>
            <a:r>
              <a:rPr sz="30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0000"/>
                </a:solidFill>
                <a:latin typeface="Arial MT"/>
                <a:cs typeface="Arial MT"/>
              </a:rPr>
              <a:t>mutable</a:t>
            </a:r>
            <a:r>
              <a:rPr sz="3000" spc="-10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(changeable)</a:t>
            </a:r>
            <a:endParaRPr sz="3000">
              <a:latin typeface="Arial MT"/>
              <a:cs typeface="Arial MT"/>
            </a:endParaRPr>
          </a:p>
          <a:p>
            <a:pPr marL="755650" marR="161925" lvl="1" indent="-285750">
              <a:lnSpc>
                <a:spcPct val="76900"/>
              </a:lnSpc>
              <a:spcBef>
                <a:spcPts val="810"/>
              </a:spcBef>
              <a:buChar char="–"/>
              <a:tabLst>
                <a:tab pos="755650" algn="l"/>
              </a:tabLst>
            </a:pP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5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be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modified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0" dirty="0">
                <a:solidFill>
                  <a:srgbClr val="FFFFFF"/>
                </a:solidFill>
                <a:latin typeface="Arial MT"/>
                <a:cs typeface="Arial MT"/>
              </a:rPr>
              <a:t>after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they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80" dirty="0">
                <a:solidFill>
                  <a:srgbClr val="FFFFFF"/>
                </a:solidFill>
                <a:latin typeface="Arial MT"/>
                <a:cs typeface="Arial MT"/>
              </a:rPr>
              <a:t>have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5" dirty="0">
                <a:solidFill>
                  <a:srgbClr val="FFFFFF"/>
                </a:solidFill>
                <a:latin typeface="Arial MT"/>
                <a:cs typeface="Arial MT"/>
              </a:rPr>
              <a:t>been </a:t>
            </a:r>
            <a:r>
              <a:rPr sz="2600" spc="-7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5" dirty="0">
                <a:solidFill>
                  <a:srgbClr val="FFFFFF"/>
                </a:solidFill>
                <a:latin typeface="Arial MT"/>
                <a:cs typeface="Arial MT"/>
              </a:rPr>
              <a:t>created</a:t>
            </a:r>
            <a:endParaRPr sz="2600">
              <a:latin typeface="Arial MT"/>
              <a:cs typeface="Arial MT"/>
            </a:endParaRPr>
          </a:p>
          <a:p>
            <a:pPr marL="755650" marR="5080" lvl="1" indent="-285750">
              <a:lnSpc>
                <a:spcPct val="80000"/>
              </a:lnSpc>
              <a:spcBef>
                <a:spcPts val="720"/>
              </a:spcBef>
              <a:buChar char="–"/>
              <a:tabLst>
                <a:tab pos="755650" algn="l"/>
              </a:tabLst>
            </a:pP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5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be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added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95" dirty="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5" dirty="0">
                <a:solidFill>
                  <a:srgbClr val="FFFFFF"/>
                </a:solidFill>
                <a:latin typeface="Arial MT"/>
                <a:cs typeface="Arial MT"/>
              </a:rPr>
              <a:t>removed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from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list </a:t>
            </a:r>
            <a:r>
              <a:rPr sz="2600" spc="-7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5" dirty="0">
                <a:solidFill>
                  <a:srgbClr val="FFFFFF"/>
                </a:solidFill>
                <a:latin typeface="Arial MT"/>
                <a:cs typeface="Arial MT"/>
              </a:rPr>
              <a:t>during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runtime</a:t>
            </a:r>
            <a:endParaRPr sz="2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36393" y="486156"/>
            <a:ext cx="131953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300" dirty="0"/>
              <a:t>L</a:t>
            </a:r>
            <a:r>
              <a:rPr spc="114" dirty="0"/>
              <a:t>i</a:t>
            </a:r>
            <a:r>
              <a:rPr spc="180" dirty="0"/>
              <a:t>s</a:t>
            </a:r>
            <a:r>
              <a:rPr spc="260" dirty="0"/>
              <a:t>ts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6120384" y="3505200"/>
            <a:ext cx="1880870" cy="762000"/>
            <a:chOff x="4596384" y="3505200"/>
            <a:chExt cx="1880870" cy="7620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96384" y="3505200"/>
              <a:ext cx="987551" cy="76200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4764379" y="3655442"/>
              <a:ext cx="777875" cy="549910"/>
            </a:xfrm>
            <a:custGeom>
              <a:avLst/>
              <a:gdLst/>
              <a:ahLst/>
              <a:cxnLst/>
              <a:rect l="l" t="t" r="r" b="b"/>
              <a:pathLst>
                <a:path w="777875" h="549910">
                  <a:moveTo>
                    <a:pt x="46493" y="32472"/>
                  </a:moveTo>
                  <a:lnTo>
                    <a:pt x="58392" y="58209"/>
                  </a:lnTo>
                  <a:lnTo>
                    <a:pt x="761519" y="549294"/>
                  </a:lnTo>
                  <a:lnTo>
                    <a:pt x="777881" y="525867"/>
                  </a:lnTo>
                  <a:lnTo>
                    <a:pt x="74755" y="34783"/>
                  </a:lnTo>
                  <a:lnTo>
                    <a:pt x="46493" y="32472"/>
                  </a:lnTo>
                  <a:close/>
                </a:path>
                <a:path w="777875" h="549910">
                  <a:moveTo>
                    <a:pt x="0" y="0"/>
                  </a:moveTo>
                  <a:lnTo>
                    <a:pt x="55236" y="119476"/>
                  </a:lnTo>
                  <a:lnTo>
                    <a:pt x="63727" y="122598"/>
                  </a:lnTo>
                  <a:lnTo>
                    <a:pt x="78051" y="115976"/>
                  </a:lnTo>
                  <a:lnTo>
                    <a:pt x="81173" y="107485"/>
                  </a:lnTo>
                  <a:lnTo>
                    <a:pt x="58392" y="58209"/>
                  </a:lnTo>
                  <a:lnTo>
                    <a:pt x="15067" y="27950"/>
                  </a:lnTo>
                  <a:lnTo>
                    <a:pt x="31429" y="4523"/>
                  </a:lnTo>
                  <a:lnTo>
                    <a:pt x="55321" y="4523"/>
                  </a:lnTo>
                  <a:lnTo>
                    <a:pt x="0" y="0"/>
                  </a:lnTo>
                  <a:close/>
                </a:path>
                <a:path w="777875" h="549910">
                  <a:moveTo>
                    <a:pt x="31429" y="4523"/>
                  </a:moveTo>
                  <a:lnTo>
                    <a:pt x="15067" y="27950"/>
                  </a:lnTo>
                  <a:lnTo>
                    <a:pt x="58392" y="58209"/>
                  </a:lnTo>
                  <a:lnTo>
                    <a:pt x="46493" y="32472"/>
                  </a:lnTo>
                  <a:lnTo>
                    <a:pt x="22082" y="30476"/>
                  </a:lnTo>
                  <a:lnTo>
                    <a:pt x="36215" y="10240"/>
                  </a:lnTo>
                  <a:lnTo>
                    <a:pt x="39614" y="10240"/>
                  </a:lnTo>
                  <a:lnTo>
                    <a:pt x="31429" y="4523"/>
                  </a:lnTo>
                  <a:close/>
                </a:path>
                <a:path w="777875" h="549910">
                  <a:moveTo>
                    <a:pt x="55321" y="4523"/>
                  </a:moveTo>
                  <a:lnTo>
                    <a:pt x="31429" y="4523"/>
                  </a:lnTo>
                  <a:lnTo>
                    <a:pt x="74755" y="34783"/>
                  </a:lnTo>
                  <a:lnTo>
                    <a:pt x="128860" y="39208"/>
                  </a:lnTo>
                  <a:lnTo>
                    <a:pt x="135757" y="33354"/>
                  </a:lnTo>
                  <a:lnTo>
                    <a:pt x="137044" y="17625"/>
                  </a:lnTo>
                  <a:lnTo>
                    <a:pt x="131189" y="10727"/>
                  </a:lnTo>
                  <a:lnTo>
                    <a:pt x="55321" y="4523"/>
                  </a:lnTo>
                  <a:close/>
                </a:path>
                <a:path w="777875" h="549910">
                  <a:moveTo>
                    <a:pt x="39614" y="10240"/>
                  </a:moveTo>
                  <a:lnTo>
                    <a:pt x="36215" y="10240"/>
                  </a:lnTo>
                  <a:lnTo>
                    <a:pt x="46493" y="32472"/>
                  </a:lnTo>
                  <a:lnTo>
                    <a:pt x="74755" y="34783"/>
                  </a:lnTo>
                  <a:lnTo>
                    <a:pt x="39614" y="10240"/>
                  </a:lnTo>
                  <a:close/>
                </a:path>
                <a:path w="777875" h="549910">
                  <a:moveTo>
                    <a:pt x="36215" y="10240"/>
                  </a:moveTo>
                  <a:lnTo>
                    <a:pt x="22082" y="30476"/>
                  </a:lnTo>
                  <a:lnTo>
                    <a:pt x="46493" y="32472"/>
                  </a:lnTo>
                  <a:lnTo>
                    <a:pt x="36215" y="1024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80304" y="3505200"/>
              <a:ext cx="606551" cy="75895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5522461" y="3655424"/>
              <a:ext cx="396875" cy="546100"/>
            </a:xfrm>
            <a:custGeom>
              <a:avLst/>
              <a:gdLst/>
              <a:ahLst/>
              <a:cxnLst/>
              <a:rect l="l" t="t" r="r" b="b"/>
              <a:pathLst>
                <a:path w="396875" h="546100">
                  <a:moveTo>
                    <a:pt x="363465" y="46112"/>
                  </a:moveTo>
                  <a:lnTo>
                    <a:pt x="337591" y="57711"/>
                  </a:lnTo>
                  <a:lnTo>
                    <a:pt x="0" y="529282"/>
                  </a:lnTo>
                  <a:lnTo>
                    <a:pt x="23234" y="545915"/>
                  </a:lnTo>
                  <a:lnTo>
                    <a:pt x="360826" y="74344"/>
                  </a:lnTo>
                  <a:lnTo>
                    <a:pt x="363465" y="46112"/>
                  </a:lnTo>
                  <a:close/>
                </a:path>
                <a:path w="396875" h="546100">
                  <a:moveTo>
                    <a:pt x="395099" y="14739"/>
                  </a:moveTo>
                  <a:lnTo>
                    <a:pt x="368354" y="14739"/>
                  </a:lnTo>
                  <a:lnTo>
                    <a:pt x="391589" y="31372"/>
                  </a:lnTo>
                  <a:lnTo>
                    <a:pt x="360826" y="74344"/>
                  </a:lnTo>
                  <a:lnTo>
                    <a:pt x="355772" y="128395"/>
                  </a:lnTo>
                  <a:lnTo>
                    <a:pt x="361546" y="135360"/>
                  </a:lnTo>
                  <a:lnTo>
                    <a:pt x="377258" y="136828"/>
                  </a:lnTo>
                  <a:lnTo>
                    <a:pt x="384223" y="131055"/>
                  </a:lnTo>
                  <a:lnTo>
                    <a:pt x="395099" y="14739"/>
                  </a:lnTo>
                  <a:close/>
                </a:path>
                <a:path w="396875" h="546100">
                  <a:moveTo>
                    <a:pt x="396477" y="0"/>
                  </a:moveTo>
                  <a:lnTo>
                    <a:pt x="276365" y="53841"/>
                  </a:lnTo>
                  <a:lnTo>
                    <a:pt x="273145" y="62296"/>
                  </a:lnTo>
                  <a:lnTo>
                    <a:pt x="279600" y="76696"/>
                  </a:lnTo>
                  <a:lnTo>
                    <a:pt x="288055" y="79917"/>
                  </a:lnTo>
                  <a:lnTo>
                    <a:pt x="337591" y="57711"/>
                  </a:lnTo>
                  <a:lnTo>
                    <a:pt x="368354" y="14739"/>
                  </a:lnTo>
                  <a:lnTo>
                    <a:pt x="395099" y="14739"/>
                  </a:lnTo>
                  <a:lnTo>
                    <a:pt x="396477" y="0"/>
                  </a:lnTo>
                  <a:close/>
                </a:path>
                <a:path w="396875" h="546100">
                  <a:moveTo>
                    <a:pt x="378113" y="21725"/>
                  </a:moveTo>
                  <a:lnTo>
                    <a:pt x="365746" y="21725"/>
                  </a:lnTo>
                  <a:lnTo>
                    <a:pt x="385815" y="36093"/>
                  </a:lnTo>
                  <a:lnTo>
                    <a:pt x="363465" y="46112"/>
                  </a:lnTo>
                  <a:lnTo>
                    <a:pt x="360826" y="74344"/>
                  </a:lnTo>
                  <a:lnTo>
                    <a:pt x="391589" y="31372"/>
                  </a:lnTo>
                  <a:lnTo>
                    <a:pt x="378113" y="21725"/>
                  </a:lnTo>
                  <a:close/>
                </a:path>
                <a:path w="396875" h="546100">
                  <a:moveTo>
                    <a:pt x="368354" y="14739"/>
                  </a:moveTo>
                  <a:lnTo>
                    <a:pt x="337591" y="57711"/>
                  </a:lnTo>
                  <a:lnTo>
                    <a:pt x="363465" y="46112"/>
                  </a:lnTo>
                  <a:lnTo>
                    <a:pt x="365746" y="21725"/>
                  </a:lnTo>
                  <a:lnTo>
                    <a:pt x="378113" y="21725"/>
                  </a:lnTo>
                  <a:lnTo>
                    <a:pt x="368354" y="14739"/>
                  </a:lnTo>
                  <a:close/>
                </a:path>
                <a:path w="396875" h="546100">
                  <a:moveTo>
                    <a:pt x="365746" y="21725"/>
                  </a:moveTo>
                  <a:lnTo>
                    <a:pt x="363465" y="46112"/>
                  </a:lnTo>
                  <a:lnTo>
                    <a:pt x="385815" y="36093"/>
                  </a:lnTo>
                  <a:lnTo>
                    <a:pt x="365746" y="217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483352" y="3505200"/>
              <a:ext cx="993648" cy="76200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5525925" y="3655439"/>
              <a:ext cx="781685" cy="549910"/>
            </a:xfrm>
            <a:custGeom>
              <a:avLst/>
              <a:gdLst/>
              <a:ahLst/>
              <a:cxnLst/>
              <a:rect l="l" t="t" r="r" b="b"/>
              <a:pathLst>
                <a:path w="781685" h="549910">
                  <a:moveTo>
                    <a:pt x="735045" y="32366"/>
                  </a:moveTo>
                  <a:lnTo>
                    <a:pt x="706779" y="34612"/>
                  </a:lnTo>
                  <a:lnTo>
                    <a:pt x="0" y="525852"/>
                  </a:lnTo>
                  <a:lnTo>
                    <a:pt x="16308" y="549316"/>
                  </a:lnTo>
                  <a:lnTo>
                    <a:pt x="723088" y="58075"/>
                  </a:lnTo>
                  <a:lnTo>
                    <a:pt x="735045" y="32366"/>
                  </a:lnTo>
                  <a:close/>
                </a:path>
                <a:path w="781685" h="549910">
                  <a:moveTo>
                    <a:pt x="779542" y="4450"/>
                  </a:moveTo>
                  <a:lnTo>
                    <a:pt x="750176" y="4450"/>
                  </a:lnTo>
                  <a:lnTo>
                    <a:pt x="766484" y="27913"/>
                  </a:lnTo>
                  <a:lnTo>
                    <a:pt x="723088" y="58075"/>
                  </a:lnTo>
                  <a:lnTo>
                    <a:pt x="700194" y="107299"/>
                  </a:lnTo>
                  <a:lnTo>
                    <a:pt x="703296" y="115797"/>
                  </a:lnTo>
                  <a:lnTo>
                    <a:pt x="717605" y="122452"/>
                  </a:lnTo>
                  <a:lnTo>
                    <a:pt x="726104" y="119350"/>
                  </a:lnTo>
                  <a:lnTo>
                    <a:pt x="779542" y="4450"/>
                  </a:lnTo>
                  <a:close/>
                </a:path>
                <a:path w="781685" h="549910">
                  <a:moveTo>
                    <a:pt x="754143" y="10157"/>
                  </a:moveTo>
                  <a:lnTo>
                    <a:pt x="745374" y="10157"/>
                  </a:lnTo>
                  <a:lnTo>
                    <a:pt x="759461" y="30425"/>
                  </a:lnTo>
                  <a:lnTo>
                    <a:pt x="735045" y="32366"/>
                  </a:lnTo>
                  <a:lnTo>
                    <a:pt x="723088" y="58075"/>
                  </a:lnTo>
                  <a:lnTo>
                    <a:pt x="766484" y="27913"/>
                  </a:lnTo>
                  <a:lnTo>
                    <a:pt x="754143" y="10157"/>
                  </a:lnTo>
                  <a:close/>
                </a:path>
                <a:path w="781685" h="549910">
                  <a:moveTo>
                    <a:pt x="781612" y="0"/>
                  </a:moveTo>
                  <a:lnTo>
                    <a:pt x="650398" y="10427"/>
                  </a:lnTo>
                  <a:lnTo>
                    <a:pt x="644530" y="17311"/>
                  </a:lnTo>
                  <a:lnTo>
                    <a:pt x="645779" y="33044"/>
                  </a:lnTo>
                  <a:lnTo>
                    <a:pt x="652663" y="38914"/>
                  </a:lnTo>
                  <a:lnTo>
                    <a:pt x="706779" y="34612"/>
                  </a:lnTo>
                  <a:lnTo>
                    <a:pt x="750176" y="4450"/>
                  </a:lnTo>
                  <a:lnTo>
                    <a:pt x="779542" y="4450"/>
                  </a:lnTo>
                  <a:lnTo>
                    <a:pt x="781612" y="0"/>
                  </a:lnTo>
                  <a:close/>
                </a:path>
                <a:path w="781685" h="549910">
                  <a:moveTo>
                    <a:pt x="750176" y="4450"/>
                  </a:moveTo>
                  <a:lnTo>
                    <a:pt x="706779" y="34612"/>
                  </a:lnTo>
                  <a:lnTo>
                    <a:pt x="735045" y="32366"/>
                  </a:lnTo>
                  <a:lnTo>
                    <a:pt x="745374" y="10157"/>
                  </a:lnTo>
                  <a:lnTo>
                    <a:pt x="754143" y="10157"/>
                  </a:lnTo>
                  <a:lnTo>
                    <a:pt x="750176" y="4450"/>
                  </a:lnTo>
                  <a:close/>
                </a:path>
                <a:path w="781685" h="549910">
                  <a:moveTo>
                    <a:pt x="745374" y="10157"/>
                  </a:moveTo>
                  <a:lnTo>
                    <a:pt x="735045" y="32366"/>
                  </a:lnTo>
                  <a:lnTo>
                    <a:pt x="759461" y="30425"/>
                  </a:lnTo>
                  <a:lnTo>
                    <a:pt x="745374" y="1015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980432" y="3505200"/>
              <a:ext cx="606551" cy="740663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5149217" y="3655425"/>
              <a:ext cx="396875" cy="528955"/>
            </a:xfrm>
            <a:custGeom>
              <a:avLst/>
              <a:gdLst/>
              <a:ahLst/>
              <a:cxnLst/>
              <a:rect l="l" t="t" r="r" b="b"/>
              <a:pathLst>
                <a:path w="396875" h="528954">
                  <a:moveTo>
                    <a:pt x="33738" y="45584"/>
                  </a:moveTo>
                  <a:lnTo>
                    <a:pt x="36825" y="73772"/>
                  </a:lnTo>
                  <a:lnTo>
                    <a:pt x="373376" y="528482"/>
                  </a:lnTo>
                  <a:lnTo>
                    <a:pt x="396344" y="511483"/>
                  </a:lnTo>
                  <a:lnTo>
                    <a:pt x="59794" y="56771"/>
                  </a:lnTo>
                  <a:lnTo>
                    <a:pt x="33738" y="45584"/>
                  </a:lnTo>
                  <a:close/>
                </a:path>
                <a:path w="396875" h="528954">
                  <a:moveTo>
                    <a:pt x="0" y="0"/>
                  </a:moveTo>
                  <a:lnTo>
                    <a:pt x="14330" y="130845"/>
                  </a:lnTo>
                  <a:lnTo>
                    <a:pt x="21385" y="136507"/>
                  </a:lnTo>
                  <a:lnTo>
                    <a:pt x="37072" y="134790"/>
                  </a:lnTo>
                  <a:lnTo>
                    <a:pt x="42735" y="127734"/>
                  </a:lnTo>
                  <a:lnTo>
                    <a:pt x="36825" y="73772"/>
                  </a:lnTo>
                  <a:lnTo>
                    <a:pt x="5384" y="31292"/>
                  </a:lnTo>
                  <a:lnTo>
                    <a:pt x="28354" y="14292"/>
                  </a:lnTo>
                  <a:lnTo>
                    <a:pt x="33287" y="14292"/>
                  </a:lnTo>
                  <a:lnTo>
                    <a:pt x="0" y="0"/>
                  </a:lnTo>
                  <a:close/>
                </a:path>
                <a:path w="396875" h="528954">
                  <a:moveTo>
                    <a:pt x="33287" y="14292"/>
                  </a:moveTo>
                  <a:lnTo>
                    <a:pt x="28354" y="14292"/>
                  </a:lnTo>
                  <a:lnTo>
                    <a:pt x="59794" y="56771"/>
                  </a:lnTo>
                  <a:lnTo>
                    <a:pt x="109675" y="78188"/>
                  </a:lnTo>
                  <a:lnTo>
                    <a:pt x="118078" y="74834"/>
                  </a:lnTo>
                  <a:lnTo>
                    <a:pt x="124303" y="60333"/>
                  </a:lnTo>
                  <a:lnTo>
                    <a:pt x="120949" y="51931"/>
                  </a:lnTo>
                  <a:lnTo>
                    <a:pt x="33287" y="14292"/>
                  </a:lnTo>
                  <a:close/>
                </a:path>
                <a:path w="396875" h="528954">
                  <a:moveTo>
                    <a:pt x="28354" y="14292"/>
                  </a:moveTo>
                  <a:lnTo>
                    <a:pt x="5384" y="31292"/>
                  </a:lnTo>
                  <a:lnTo>
                    <a:pt x="36825" y="73772"/>
                  </a:lnTo>
                  <a:lnTo>
                    <a:pt x="33738" y="45584"/>
                  </a:lnTo>
                  <a:lnTo>
                    <a:pt x="11231" y="35920"/>
                  </a:lnTo>
                  <a:lnTo>
                    <a:pt x="31071" y="21236"/>
                  </a:lnTo>
                  <a:lnTo>
                    <a:pt x="33493" y="21236"/>
                  </a:lnTo>
                  <a:lnTo>
                    <a:pt x="28354" y="14292"/>
                  </a:lnTo>
                  <a:close/>
                </a:path>
                <a:path w="396875" h="528954">
                  <a:moveTo>
                    <a:pt x="33493" y="21236"/>
                  </a:moveTo>
                  <a:lnTo>
                    <a:pt x="31071" y="21236"/>
                  </a:lnTo>
                  <a:lnTo>
                    <a:pt x="33738" y="45584"/>
                  </a:lnTo>
                  <a:lnTo>
                    <a:pt x="59794" y="56771"/>
                  </a:lnTo>
                  <a:lnTo>
                    <a:pt x="33493" y="21236"/>
                  </a:lnTo>
                  <a:close/>
                </a:path>
                <a:path w="396875" h="528954">
                  <a:moveTo>
                    <a:pt x="31071" y="21236"/>
                  </a:moveTo>
                  <a:lnTo>
                    <a:pt x="11231" y="35920"/>
                  </a:lnTo>
                  <a:lnTo>
                    <a:pt x="33738" y="45584"/>
                  </a:lnTo>
                  <a:lnTo>
                    <a:pt x="31071" y="2123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373624" y="3505200"/>
              <a:ext cx="338327" cy="73151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5477171" y="3655414"/>
              <a:ext cx="132715" cy="520065"/>
            </a:xfrm>
            <a:custGeom>
              <a:avLst/>
              <a:gdLst/>
              <a:ahLst/>
              <a:cxnLst/>
              <a:rect l="l" t="t" r="r" b="b"/>
              <a:pathLst>
                <a:path w="132714" h="520064">
                  <a:moveTo>
                    <a:pt x="66322" y="56710"/>
                  </a:moveTo>
                  <a:lnTo>
                    <a:pt x="52035" y="81202"/>
                  </a:lnTo>
                  <a:lnTo>
                    <a:pt x="52034" y="519995"/>
                  </a:lnTo>
                  <a:lnTo>
                    <a:pt x="80609" y="519995"/>
                  </a:lnTo>
                  <a:lnTo>
                    <a:pt x="80610" y="81202"/>
                  </a:lnTo>
                  <a:lnTo>
                    <a:pt x="66322" y="56710"/>
                  </a:lnTo>
                  <a:close/>
                </a:path>
                <a:path w="132714" h="520064">
                  <a:moveTo>
                    <a:pt x="66323" y="0"/>
                  </a:moveTo>
                  <a:lnTo>
                    <a:pt x="0" y="113696"/>
                  </a:lnTo>
                  <a:lnTo>
                    <a:pt x="2301" y="122445"/>
                  </a:lnTo>
                  <a:lnTo>
                    <a:pt x="15933" y="130397"/>
                  </a:lnTo>
                  <a:lnTo>
                    <a:pt x="24682" y="128094"/>
                  </a:lnTo>
                  <a:lnTo>
                    <a:pt x="52035" y="81203"/>
                  </a:lnTo>
                  <a:lnTo>
                    <a:pt x="52035" y="28355"/>
                  </a:lnTo>
                  <a:lnTo>
                    <a:pt x="82863" y="28355"/>
                  </a:lnTo>
                  <a:lnTo>
                    <a:pt x="66323" y="0"/>
                  </a:lnTo>
                  <a:close/>
                </a:path>
                <a:path w="132714" h="520064">
                  <a:moveTo>
                    <a:pt x="82863" y="28355"/>
                  </a:moveTo>
                  <a:lnTo>
                    <a:pt x="80610" y="28355"/>
                  </a:lnTo>
                  <a:lnTo>
                    <a:pt x="80610" y="81203"/>
                  </a:lnTo>
                  <a:lnTo>
                    <a:pt x="107963" y="128094"/>
                  </a:lnTo>
                  <a:lnTo>
                    <a:pt x="116711" y="130397"/>
                  </a:lnTo>
                  <a:lnTo>
                    <a:pt x="130343" y="122445"/>
                  </a:lnTo>
                  <a:lnTo>
                    <a:pt x="132646" y="113696"/>
                  </a:lnTo>
                  <a:lnTo>
                    <a:pt x="82863" y="28355"/>
                  </a:lnTo>
                  <a:close/>
                </a:path>
                <a:path w="132714" h="520064">
                  <a:moveTo>
                    <a:pt x="80610" y="35553"/>
                  </a:moveTo>
                  <a:lnTo>
                    <a:pt x="78663" y="35553"/>
                  </a:lnTo>
                  <a:lnTo>
                    <a:pt x="66322" y="56710"/>
                  </a:lnTo>
                  <a:lnTo>
                    <a:pt x="80610" y="81203"/>
                  </a:lnTo>
                  <a:lnTo>
                    <a:pt x="80610" y="35553"/>
                  </a:lnTo>
                  <a:close/>
                </a:path>
                <a:path w="132714" h="520064">
                  <a:moveTo>
                    <a:pt x="80610" y="28355"/>
                  </a:moveTo>
                  <a:lnTo>
                    <a:pt x="52035" y="28355"/>
                  </a:lnTo>
                  <a:lnTo>
                    <a:pt x="52035" y="81202"/>
                  </a:lnTo>
                  <a:lnTo>
                    <a:pt x="66322" y="56710"/>
                  </a:lnTo>
                  <a:lnTo>
                    <a:pt x="53981" y="35553"/>
                  </a:lnTo>
                  <a:lnTo>
                    <a:pt x="80610" y="35553"/>
                  </a:lnTo>
                  <a:lnTo>
                    <a:pt x="80610" y="28355"/>
                  </a:lnTo>
                  <a:close/>
                </a:path>
                <a:path w="132714" h="520064">
                  <a:moveTo>
                    <a:pt x="78663" y="35553"/>
                  </a:moveTo>
                  <a:lnTo>
                    <a:pt x="53981" y="35553"/>
                  </a:lnTo>
                  <a:lnTo>
                    <a:pt x="66322" y="56710"/>
                  </a:lnTo>
                  <a:lnTo>
                    <a:pt x="78663" y="35553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2059941" y="1618997"/>
            <a:ext cx="8505825" cy="52809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Lists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FFFFFF"/>
                </a:solidFill>
                <a:latin typeface="Arial MT"/>
                <a:cs typeface="Arial MT"/>
              </a:rPr>
              <a:t>created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square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brackets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10" dirty="0">
                <a:solidFill>
                  <a:srgbClr val="0070C0"/>
                </a:solidFill>
                <a:latin typeface="Arial MT"/>
                <a:cs typeface="Arial MT"/>
              </a:rPr>
              <a:t>[</a:t>
            </a:r>
            <a:r>
              <a:rPr sz="2800" spc="-9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210" dirty="0">
                <a:solidFill>
                  <a:srgbClr val="0070C0"/>
                </a:solidFill>
                <a:latin typeface="Arial MT"/>
                <a:cs typeface="Arial MT"/>
              </a:rPr>
              <a:t>]</a:t>
            </a:r>
            <a:endParaRPr sz="2800">
              <a:latin typeface="Arial MT"/>
              <a:cs typeface="Arial MT"/>
            </a:endParaRPr>
          </a:p>
          <a:p>
            <a:pPr>
              <a:spcBef>
                <a:spcPts val="35"/>
              </a:spcBef>
              <a:buClr>
                <a:srgbClr val="FFFFFF"/>
              </a:buClr>
              <a:buFont typeface="Arial MT"/>
              <a:buChar char="•"/>
            </a:pPr>
            <a:endParaRPr sz="4100">
              <a:latin typeface="Arial MT"/>
              <a:cs typeface="Arial MT"/>
            </a:endParaRPr>
          </a:p>
          <a:p>
            <a:pPr marL="469900"/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empty_list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10" dirty="0">
                <a:solidFill>
                  <a:srgbClr val="0070C0"/>
                </a:solidFill>
                <a:latin typeface="Arial MT"/>
                <a:cs typeface="Arial MT"/>
              </a:rPr>
              <a:t>[</a:t>
            </a:r>
            <a:r>
              <a:rPr sz="2800" spc="-9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210" dirty="0">
                <a:solidFill>
                  <a:srgbClr val="0070C0"/>
                </a:solidFill>
                <a:latin typeface="Arial MT"/>
                <a:cs typeface="Arial MT"/>
              </a:rPr>
              <a:t>]</a:t>
            </a:r>
            <a:endParaRPr sz="2800">
              <a:latin typeface="Arial MT"/>
              <a:cs typeface="Arial MT"/>
            </a:endParaRPr>
          </a:p>
          <a:p>
            <a:pPr marL="469900">
              <a:spcBef>
                <a:spcPts val="65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odd_numbers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0070C0"/>
                </a:solidFill>
                <a:latin typeface="Arial MT"/>
                <a:cs typeface="Arial MT"/>
              </a:rPr>
              <a:t>[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r>
              <a:rPr sz="2800" spc="135" dirty="0">
                <a:solidFill>
                  <a:srgbClr val="FF0000"/>
                </a:solidFill>
                <a:latin typeface="Arial MT"/>
                <a:cs typeface="Arial MT"/>
              </a:rPr>
              <a:t>,</a:t>
            </a:r>
            <a:r>
              <a:rPr sz="28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3</a:t>
            </a:r>
            <a:r>
              <a:rPr sz="2800" spc="100" dirty="0">
                <a:solidFill>
                  <a:srgbClr val="FF0000"/>
                </a:solidFill>
                <a:latin typeface="Arial MT"/>
                <a:cs typeface="Arial MT"/>
              </a:rPr>
              <a:t>,</a:t>
            </a:r>
            <a:r>
              <a:rPr sz="2800" spc="-9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5</a:t>
            </a:r>
            <a:r>
              <a:rPr sz="2800" spc="100" dirty="0">
                <a:solidFill>
                  <a:srgbClr val="FF0000"/>
                </a:solidFill>
                <a:latin typeface="Arial MT"/>
                <a:cs typeface="Arial MT"/>
              </a:rPr>
              <a:t>,</a:t>
            </a:r>
            <a:r>
              <a:rPr sz="28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7</a:t>
            </a:r>
            <a:r>
              <a:rPr sz="2800" spc="100" dirty="0">
                <a:solidFill>
                  <a:srgbClr val="FF0000"/>
                </a:solidFill>
                <a:latin typeface="Arial MT"/>
                <a:cs typeface="Arial MT"/>
              </a:rPr>
              <a:t>,</a:t>
            </a:r>
            <a:r>
              <a:rPr sz="2800" spc="-9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FFFFFF"/>
                </a:solidFill>
                <a:latin typeface="Arial MT"/>
                <a:cs typeface="Arial MT"/>
              </a:rPr>
              <a:t>9</a:t>
            </a:r>
            <a:r>
              <a:rPr sz="2800" spc="155" dirty="0">
                <a:solidFill>
                  <a:srgbClr val="0070C0"/>
                </a:solidFill>
                <a:latin typeface="Arial MT"/>
                <a:cs typeface="Arial MT"/>
              </a:rPr>
              <a:t>]</a:t>
            </a:r>
            <a:endParaRPr sz="28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4550">
              <a:latin typeface="Arial MT"/>
              <a:cs typeface="Arial MT"/>
            </a:endParaRPr>
          </a:p>
          <a:p>
            <a:pPr marL="3253740" marR="1609090" indent="123825">
              <a:lnSpc>
                <a:spcPts val="2780"/>
              </a:lnSpc>
            </a:pP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List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items are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(visually) </a:t>
            </a:r>
            <a:r>
              <a:rPr sz="2400" spc="-6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separated</a:t>
            </a:r>
            <a:r>
              <a:rPr sz="24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sz="24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commas</a:t>
            </a:r>
            <a:r>
              <a:rPr sz="24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60" dirty="0">
                <a:solidFill>
                  <a:srgbClr val="FFFFFF"/>
                </a:solidFill>
                <a:latin typeface="Arial MT"/>
                <a:cs typeface="Arial MT"/>
              </a:rPr>
              <a:t>(</a:t>
            </a:r>
            <a:r>
              <a:rPr sz="2400" spc="60" dirty="0">
                <a:solidFill>
                  <a:srgbClr val="FF0000"/>
                </a:solidFill>
                <a:latin typeface="Arial MT"/>
                <a:cs typeface="Arial MT"/>
              </a:rPr>
              <a:t>,</a:t>
            </a:r>
            <a:r>
              <a:rPr sz="2400" spc="60" dirty="0">
                <a:solidFill>
                  <a:srgbClr val="FFFFFF"/>
                </a:solidFill>
                <a:latin typeface="Arial MT"/>
                <a:cs typeface="Arial MT"/>
              </a:rPr>
              <a:t>)</a:t>
            </a:r>
            <a:endParaRPr sz="2400">
              <a:latin typeface="Arial MT"/>
              <a:cs typeface="Arial MT"/>
            </a:endParaRPr>
          </a:p>
          <a:p>
            <a:pPr marL="355600" indent="-342900">
              <a:spcBef>
                <a:spcPts val="204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Lists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0" dirty="0">
                <a:solidFill>
                  <a:srgbClr val="FFFFFF"/>
                </a:solidFill>
                <a:latin typeface="Arial MT"/>
                <a:cs typeface="Arial MT"/>
              </a:rPr>
              <a:t>allow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0" dirty="0">
                <a:solidFill>
                  <a:srgbClr val="FFFFFF"/>
                </a:solidFill>
                <a:latin typeface="Arial MT"/>
                <a:cs typeface="Arial MT"/>
              </a:rPr>
              <a:t>duplicate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values</a:t>
            </a:r>
            <a:endParaRPr sz="2800">
              <a:latin typeface="Arial MT"/>
              <a:cs typeface="Arial MT"/>
            </a:endParaRPr>
          </a:p>
          <a:p>
            <a:pPr marL="355600" indent="-342900">
              <a:spcBef>
                <a:spcPts val="62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8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ordered</a:t>
            </a:r>
            <a:r>
              <a:rPr sz="2800" spc="160" dirty="0">
                <a:solidFill>
                  <a:srgbClr val="FF0000"/>
                </a:solidFill>
                <a:latin typeface="Arial MT"/>
                <a:cs typeface="Arial MT"/>
              </a:rPr>
              <a:t>*</a:t>
            </a:r>
            <a:endParaRPr sz="2800">
              <a:latin typeface="Arial MT"/>
              <a:cs typeface="Arial MT"/>
            </a:endParaRPr>
          </a:p>
          <a:p>
            <a:pPr marR="5080" algn="r">
              <a:spcBef>
                <a:spcPts val="2575"/>
              </a:spcBef>
            </a:pPr>
            <a:r>
              <a:rPr sz="2000" spc="110" dirty="0">
                <a:solidFill>
                  <a:srgbClr val="FF0000"/>
                </a:solidFill>
                <a:latin typeface="Arial MT"/>
                <a:cs typeface="Arial MT"/>
              </a:rPr>
              <a:t>*</a:t>
            </a:r>
            <a:r>
              <a:rPr sz="2000" spc="110" dirty="0">
                <a:solidFill>
                  <a:srgbClr val="FFFFFF"/>
                </a:solidFill>
                <a:latin typeface="Arial MT"/>
                <a:cs typeface="Arial MT"/>
              </a:rPr>
              <a:t>ordered</a:t>
            </a:r>
            <a:r>
              <a:rPr sz="20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50" dirty="0">
                <a:solidFill>
                  <a:srgbClr val="FFFFFF"/>
                </a:solidFill>
                <a:latin typeface="Arial MT"/>
                <a:cs typeface="Arial MT"/>
              </a:rPr>
              <a:t>!=</a:t>
            </a:r>
            <a:r>
              <a:rPr sz="20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5" dirty="0">
                <a:solidFill>
                  <a:srgbClr val="FFFFFF"/>
                </a:solidFill>
                <a:latin typeface="Arial MT"/>
                <a:cs typeface="Arial MT"/>
              </a:rPr>
              <a:t>sorted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67163" y="486156"/>
            <a:ext cx="425767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Examples:</a:t>
            </a:r>
            <a:r>
              <a:rPr spc="-180" dirty="0"/>
              <a:t> </a:t>
            </a:r>
            <a:r>
              <a:rPr spc="225" dirty="0"/>
              <a:t>Lists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5355278" y="2203043"/>
          <a:ext cx="4362448" cy="52322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724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24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24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24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24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322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1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3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5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7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9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232089" y="3881125"/>
          <a:ext cx="5031739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57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579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79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79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1242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800" spc="14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Jon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9588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800" spc="8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Sansa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800" spc="15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Arya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78435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2800" spc="9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Robb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30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617860" y="5636114"/>
          <a:ext cx="4914899" cy="518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829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2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297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18160">
                <a:tc>
                  <a:txBody>
                    <a:bodyPr/>
                    <a:lstStyle/>
                    <a:p>
                      <a:pPr marL="17526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800" spc="14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Jon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1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24154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800" spc="9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2.5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a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00330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sz="2800" spc="95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True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36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2059940" y="1518411"/>
            <a:ext cx="7406640" cy="45974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odd_numbers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[1,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3,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5,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7,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FFFFFF"/>
                </a:solidFill>
                <a:latin typeface="Arial MT"/>
                <a:cs typeface="Arial MT"/>
              </a:rPr>
              <a:t>9]</a:t>
            </a:r>
            <a:endParaRPr sz="2800">
              <a:latin typeface="Arial MT"/>
              <a:cs typeface="Arial MT"/>
            </a:endParaRPr>
          </a:p>
          <a:p>
            <a:pPr marL="725170">
              <a:spcBef>
                <a:spcPts val="2230"/>
              </a:spcBef>
            </a:pP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odd_numbers</a:t>
            </a:r>
            <a:endParaRPr sz="2800">
              <a:latin typeface="Arial MT"/>
              <a:cs typeface="Arial MT"/>
            </a:endParaRPr>
          </a:p>
          <a:p>
            <a:pPr marL="725170" marR="5080" indent="-713105">
              <a:lnSpc>
                <a:spcPct val="161400"/>
              </a:lnSpc>
              <a:spcBef>
                <a:spcPts val="237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5" dirty="0">
                <a:solidFill>
                  <a:srgbClr val="FFFFFF"/>
                </a:solidFill>
                <a:latin typeface="Arial MT"/>
                <a:cs typeface="Arial MT"/>
              </a:rPr>
              <a:t>[‘Jon’,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‘Sansa’,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‘Arya’,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FFFFFF"/>
                </a:solidFill>
                <a:latin typeface="Arial MT"/>
                <a:cs typeface="Arial MT"/>
              </a:rPr>
              <a:t>‘Robb’] </a:t>
            </a:r>
            <a:r>
              <a:rPr sz="2800" spc="-7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endParaRPr sz="2800">
              <a:latin typeface="Arial MT"/>
              <a:cs typeface="Arial MT"/>
            </a:endParaRPr>
          </a:p>
          <a:p>
            <a:pPr marL="685800" marR="708025" indent="-673735">
              <a:lnSpc>
                <a:spcPct val="166400"/>
              </a:lnSpc>
              <a:spcBef>
                <a:spcPts val="264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mixed_list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5" dirty="0">
                <a:solidFill>
                  <a:srgbClr val="FFFFFF"/>
                </a:solidFill>
                <a:latin typeface="Arial MT"/>
                <a:cs typeface="Arial MT"/>
              </a:rPr>
              <a:t>[‘Jon’,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1,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95" dirty="0">
                <a:solidFill>
                  <a:srgbClr val="FFFFFF"/>
                </a:solidFill>
                <a:latin typeface="Arial MT"/>
                <a:cs typeface="Arial MT"/>
              </a:rPr>
              <a:t>2.5,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FFFFFF"/>
                </a:solidFill>
                <a:latin typeface="Arial MT"/>
                <a:cs typeface="Arial MT"/>
              </a:rPr>
              <a:t>‘a’,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True]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mixed_list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73650" y="515619"/>
            <a:ext cx="7552690" cy="6350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000" spc="185" dirty="0"/>
              <a:t>Overloaded</a:t>
            </a:r>
            <a:r>
              <a:rPr sz="4000" spc="-130" dirty="0"/>
              <a:t> </a:t>
            </a:r>
            <a:r>
              <a:rPr sz="4000" spc="200" dirty="0"/>
              <a:t>Operators</a:t>
            </a:r>
            <a:r>
              <a:rPr sz="4000" spc="-135" dirty="0"/>
              <a:t> </a:t>
            </a:r>
            <a:r>
              <a:rPr sz="4000" spc="185" dirty="0"/>
              <a:t>on</a:t>
            </a:r>
            <a:r>
              <a:rPr sz="4000" spc="-125" dirty="0"/>
              <a:t> </a:t>
            </a:r>
            <a:r>
              <a:rPr sz="4000" spc="200" dirty="0"/>
              <a:t>Lists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059940" y="1436552"/>
            <a:ext cx="7250430" cy="1652905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355600" indent="-342900">
              <a:spcBef>
                <a:spcPts val="96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Similar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5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can:</a:t>
            </a:r>
            <a:endParaRPr sz="3200">
              <a:latin typeface="Arial MT"/>
              <a:cs typeface="Arial MT"/>
            </a:endParaRPr>
          </a:p>
          <a:p>
            <a:pPr marL="755650" lvl="1" indent="-285750">
              <a:spcBef>
                <a:spcPts val="760"/>
              </a:spcBef>
              <a:buChar char="–"/>
              <a:tabLst>
                <a:tab pos="755650" algn="l"/>
              </a:tabLst>
            </a:pP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concatenate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lists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0000"/>
                </a:solidFill>
                <a:latin typeface="Arial MT"/>
                <a:cs typeface="Arial MT"/>
              </a:rPr>
              <a:t>+</a:t>
            </a:r>
            <a:r>
              <a:rPr sz="2800" spc="-7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operator</a:t>
            </a:r>
            <a:endParaRPr sz="2800">
              <a:latin typeface="Arial MT"/>
              <a:cs typeface="Arial MT"/>
            </a:endParaRPr>
          </a:p>
          <a:p>
            <a:pPr marL="755650" lvl="1" indent="-285750">
              <a:spcBef>
                <a:spcPts val="625"/>
              </a:spcBef>
              <a:buChar char="–"/>
              <a:tabLst>
                <a:tab pos="755650" algn="l"/>
              </a:tabLst>
            </a:pP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apply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0" dirty="0">
                <a:solidFill>
                  <a:srgbClr val="FFFFFF"/>
                </a:solidFill>
                <a:latin typeface="Arial MT"/>
                <a:cs typeface="Arial MT"/>
              </a:rPr>
              <a:t>repetition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FF0000"/>
                </a:solidFill>
                <a:latin typeface="Arial MT"/>
                <a:cs typeface="Arial MT"/>
              </a:rPr>
              <a:t>*</a:t>
            </a:r>
            <a:r>
              <a:rPr sz="28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operator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59941" y="3686411"/>
            <a:ext cx="3677285" cy="3106420"/>
          </a:xfrm>
          <a:prstGeom prst="rect">
            <a:avLst/>
          </a:prstGeom>
        </p:spPr>
        <p:txBody>
          <a:bodyPr vert="horz" wrap="square" lIns="0" tIns="70485" rIns="0" bIns="0" rtlCol="0">
            <a:spAutoFit/>
          </a:bodyPr>
          <a:lstStyle/>
          <a:p>
            <a:pPr marL="355600" indent="-342900">
              <a:spcBef>
                <a:spcPts val="55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Examples:</a:t>
            </a:r>
            <a:endParaRPr sz="3200">
              <a:latin typeface="Arial MT"/>
              <a:cs typeface="Arial MT"/>
            </a:endParaRPr>
          </a:p>
          <a:p>
            <a:pPr marL="12700">
              <a:spcBef>
                <a:spcPts val="40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list1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0070C0"/>
                </a:solidFill>
                <a:latin typeface="Arial MT"/>
                <a:cs typeface="Arial MT"/>
              </a:rPr>
              <a:t>[1,</a:t>
            </a:r>
            <a:r>
              <a:rPr sz="2800" spc="-10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0070C0"/>
                </a:solidFill>
                <a:latin typeface="Arial MT"/>
                <a:cs typeface="Arial MT"/>
              </a:rPr>
              <a:t>2]</a:t>
            </a:r>
            <a:endParaRPr sz="2800">
              <a:latin typeface="Arial MT"/>
              <a:cs typeface="Arial MT"/>
            </a:endParaRPr>
          </a:p>
          <a:p>
            <a:pPr marL="12700">
              <a:spcBef>
                <a:spcPts val="74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list2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0070C0"/>
                </a:solidFill>
                <a:latin typeface="Arial MT"/>
                <a:cs typeface="Arial MT"/>
              </a:rPr>
              <a:t>[3,</a:t>
            </a:r>
            <a:r>
              <a:rPr sz="2800" spc="-10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0070C0"/>
                </a:solidFill>
                <a:latin typeface="Arial MT"/>
                <a:cs typeface="Arial MT"/>
              </a:rPr>
              <a:t>4]</a:t>
            </a:r>
            <a:endParaRPr sz="2800">
              <a:latin typeface="Arial MT"/>
              <a:cs typeface="Arial MT"/>
            </a:endParaRPr>
          </a:p>
          <a:p>
            <a:pPr marL="12700">
              <a:spcBef>
                <a:spcPts val="62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list3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list1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0000"/>
                </a:solidFill>
                <a:latin typeface="Arial MT"/>
                <a:cs typeface="Arial MT"/>
              </a:rPr>
              <a:t>+</a:t>
            </a:r>
            <a:r>
              <a:rPr sz="2800" spc="-9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list2</a:t>
            </a:r>
            <a:endParaRPr sz="2800">
              <a:latin typeface="Arial MT"/>
              <a:cs typeface="Arial MT"/>
            </a:endParaRPr>
          </a:p>
          <a:p>
            <a:pPr marL="12700" marR="1155065">
              <a:lnSpc>
                <a:spcPts val="4100"/>
              </a:lnSpc>
              <a:spcBef>
                <a:spcPts val="1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1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list3</a:t>
            </a:r>
            <a:r>
              <a:rPr sz="2800" spc="14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800" spc="-76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0070C0"/>
                </a:solidFill>
                <a:latin typeface="Arial MT"/>
                <a:cs typeface="Arial MT"/>
              </a:rPr>
              <a:t>[1,</a:t>
            </a:r>
            <a:r>
              <a:rPr sz="2800" spc="-9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0070C0"/>
                </a:solidFill>
                <a:latin typeface="Arial MT"/>
                <a:cs typeface="Arial MT"/>
              </a:rPr>
              <a:t>2,</a:t>
            </a:r>
            <a:r>
              <a:rPr sz="2800" spc="-9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0070C0"/>
                </a:solidFill>
                <a:latin typeface="Arial MT"/>
                <a:cs typeface="Arial MT"/>
              </a:rPr>
              <a:t>3,</a:t>
            </a:r>
            <a:r>
              <a:rPr sz="2800" spc="-8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0070C0"/>
                </a:solidFill>
                <a:latin typeface="Arial MT"/>
                <a:cs typeface="Arial MT"/>
              </a:rPr>
              <a:t>4]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667971" y="4188460"/>
            <a:ext cx="3640454" cy="2515870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12700">
              <a:spcBef>
                <a:spcPts val="84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list1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0070C0"/>
                </a:solidFill>
                <a:latin typeface="Arial MT"/>
                <a:cs typeface="Arial MT"/>
              </a:rPr>
              <a:t>[1,</a:t>
            </a:r>
            <a:r>
              <a:rPr sz="2800" spc="-9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0070C0"/>
                </a:solidFill>
                <a:latin typeface="Arial MT"/>
                <a:cs typeface="Arial MT"/>
              </a:rPr>
              <a:t>2]</a:t>
            </a:r>
            <a:endParaRPr sz="2800">
              <a:latin typeface="Arial MT"/>
              <a:cs typeface="Arial MT"/>
            </a:endParaRPr>
          </a:p>
          <a:p>
            <a:pPr marL="12700">
              <a:spcBef>
                <a:spcPts val="74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num</a:t>
            </a:r>
            <a:r>
              <a:rPr sz="28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0070C0"/>
                </a:solidFill>
                <a:latin typeface="Arial MT"/>
                <a:cs typeface="Arial MT"/>
              </a:rPr>
              <a:t>3</a:t>
            </a:r>
            <a:endParaRPr sz="2800">
              <a:latin typeface="Arial MT"/>
              <a:cs typeface="Arial MT"/>
            </a:endParaRPr>
          </a:p>
          <a:p>
            <a:pPr marL="12700">
              <a:spcBef>
                <a:spcPts val="62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list2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list1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FF0000"/>
                </a:solidFill>
                <a:latin typeface="Arial MT"/>
                <a:cs typeface="Arial MT"/>
              </a:rPr>
              <a:t>*</a:t>
            </a:r>
            <a:r>
              <a:rPr sz="2800" spc="-10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num</a:t>
            </a:r>
            <a:endParaRPr sz="2800">
              <a:latin typeface="Arial MT"/>
              <a:cs typeface="Arial MT"/>
            </a:endParaRPr>
          </a:p>
          <a:p>
            <a:pPr marL="12700" marR="1101725">
              <a:lnSpc>
                <a:spcPct val="101400"/>
              </a:lnSpc>
              <a:spcBef>
                <a:spcPts val="60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 </a:t>
            </a:r>
            <a:r>
              <a:rPr sz="2800" spc="14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list2</a:t>
            </a:r>
            <a:r>
              <a:rPr sz="2800" spc="14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800" spc="-76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0070C0"/>
                </a:solidFill>
                <a:latin typeface="Arial MT"/>
                <a:cs typeface="Arial MT"/>
              </a:rPr>
              <a:t>[1,</a:t>
            </a:r>
            <a:r>
              <a:rPr sz="2800" spc="-10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0070C0"/>
                </a:solidFill>
                <a:latin typeface="Arial MT"/>
                <a:cs typeface="Arial MT"/>
              </a:rPr>
              <a:t>2,</a:t>
            </a:r>
            <a:r>
              <a:rPr sz="2800" spc="-10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0070C0"/>
                </a:solidFill>
                <a:latin typeface="Arial MT"/>
                <a:cs typeface="Arial MT"/>
              </a:rPr>
              <a:t>1,</a:t>
            </a:r>
            <a:r>
              <a:rPr sz="2800" spc="-9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0070C0"/>
                </a:solidFill>
                <a:latin typeface="Arial MT"/>
                <a:cs typeface="Arial MT"/>
              </a:rPr>
              <a:t>2,</a:t>
            </a:r>
            <a:r>
              <a:rPr sz="2800" spc="-10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0070C0"/>
                </a:solidFill>
                <a:latin typeface="Arial MT"/>
                <a:cs typeface="Arial MT"/>
              </a:rPr>
              <a:t>1,</a:t>
            </a:r>
            <a:r>
              <a:rPr sz="2800" spc="-10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0070C0"/>
                </a:solidFill>
                <a:latin typeface="Arial MT"/>
                <a:cs typeface="Arial MT"/>
              </a:rPr>
              <a:t>2]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88952" y="486156"/>
            <a:ext cx="661479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35" dirty="0"/>
              <a:t>List</a:t>
            </a:r>
            <a:r>
              <a:rPr spc="-145" dirty="0"/>
              <a:t> </a:t>
            </a:r>
            <a:r>
              <a:rPr spc="195" dirty="0"/>
              <a:t>Indexing</a:t>
            </a:r>
            <a:r>
              <a:rPr spc="-145" dirty="0"/>
              <a:t> </a:t>
            </a:r>
            <a:r>
              <a:rPr spc="225" dirty="0"/>
              <a:t>and</a:t>
            </a:r>
            <a:r>
              <a:rPr spc="-145" dirty="0"/>
              <a:t> </a:t>
            </a:r>
            <a:r>
              <a:rPr spc="220" dirty="0"/>
              <a:t>Slicing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68555" y="1543304"/>
            <a:ext cx="4525645" cy="15360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322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140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7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2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2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4" dirty="0">
                <a:solidFill>
                  <a:srgbClr val="FFFFFF"/>
                </a:solidFill>
                <a:latin typeface="Arial MT"/>
                <a:cs typeface="Arial MT"/>
              </a:rPr>
              <a:t>indexed</a:t>
            </a:r>
            <a:endParaRPr sz="2700">
              <a:latin typeface="Arial MT"/>
              <a:cs typeface="Arial MT"/>
            </a:endParaRPr>
          </a:p>
          <a:p>
            <a:pPr marL="469900">
              <a:lnSpc>
                <a:spcPts val="2860"/>
              </a:lnSpc>
            </a:pP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numbers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0070C0"/>
                </a:solidFill>
                <a:latin typeface="Arial MT"/>
                <a:cs typeface="Arial MT"/>
              </a:rPr>
              <a:t>[1,</a:t>
            </a:r>
            <a:r>
              <a:rPr sz="2400" spc="-7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0070C0"/>
                </a:solidFill>
                <a:latin typeface="Arial MT"/>
                <a:cs typeface="Arial MT"/>
              </a:rPr>
              <a:t>2,</a:t>
            </a:r>
            <a:r>
              <a:rPr sz="24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0070C0"/>
                </a:solidFill>
                <a:latin typeface="Arial MT"/>
                <a:cs typeface="Arial MT"/>
              </a:rPr>
              <a:t>3,</a:t>
            </a:r>
            <a:r>
              <a:rPr sz="2400" spc="-7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0070C0"/>
                </a:solidFill>
                <a:latin typeface="Arial MT"/>
                <a:cs typeface="Arial MT"/>
              </a:rPr>
              <a:t>4,</a:t>
            </a:r>
            <a:r>
              <a:rPr sz="2400" spc="-7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0070C0"/>
                </a:solidFill>
                <a:latin typeface="Arial MT"/>
                <a:cs typeface="Arial MT"/>
              </a:rPr>
              <a:t>5]</a:t>
            </a:r>
            <a:endParaRPr sz="2400">
              <a:latin typeface="Arial MT"/>
              <a:cs typeface="Arial MT"/>
            </a:endParaRPr>
          </a:p>
          <a:p>
            <a:pPr marL="469900" marR="829944">
              <a:lnSpc>
                <a:spcPct val="100800"/>
              </a:lnSpc>
            </a:pP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400" spc="-1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numbers[1]</a:t>
            </a:r>
            <a:r>
              <a:rPr sz="2400" spc="13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400" spc="-65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0070C0"/>
                </a:solidFill>
                <a:latin typeface="Arial MT"/>
                <a:cs typeface="Arial MT"/>
              </a:rPr>
              <a:t>2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68555" y="3423921"/>
            <a:ext cx="6101715" cy="29290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3215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Slicing</a:t>
            </a:r>
            <a:r>
              <a:rPr sz="27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55" dirty="0">
                <a:solidFill>
                  <a:srgbClr val="FFFFFF"/>
                </a:solidFill>
                <a:latin typeface="Arial MT"/>
                <a:cs typeface="Arial MT"/>
              </a:rPr>
              <a:t>works</a:t>
            </a:r>
            <a:r>
              <a:rPr sz="27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FFFF"/>
                </a:solidFill>
                <a:latin typeface="Arial MT"/>
                <a:cs typeface="Arial MT"/>
              </a:rPr>
              <a:t>too!</a:t>
            </a:r>
            <a:endParaRPr sz="2700" dirty="0">
              <a:latin typeface="Arial MT"/>
              <a:cs typeface="Arial MT"/>
            </a:endParaRPr>
          </a:p>
          <a:p>
            <a:pPr marL="469900" marR="1697355">
              <a:lnSpc>
                <a:spcPts val="3220"/>
              </a:lnSpc>
              <a:spcBef>
                <a:spcPts val="100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numbers[2:4]</a:t>
            </a:r>
            <a:r>
              <a:rPr sz="2700" spc="13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700" spc="-73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125" dirty="0">
                <a:solidFill>
                  <a:srgbClr val="0070C0"/>
                </a:solidFill>
                <a:latin typeface="Arial MT"/>
                <a:cs typeface="Arial MT"/>
              </a:rPr>
              <a:t>[3,</a:t>
            </a:r>
            <a:r>
              <a:rPr sz="27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700" spc="150" dirty="0">
                <a:solidFill>
                  <a:srgbClr val="0070C0"/>
                </a:solidFill>
                <a:latin typeface="Arial MT"/>
                <a:cs typeface="Arial MT"/>
              </a:rPr>
              <a:t>4]</a:t>
            </a:r>
            <a:endParaRPr sz="2700" dirty="0">
              <a:latin typeface="Arial MT"/>
              <a:cs typeface="Arial MT"/>
            </a:endParaRPr>
          </a:p>
          <a:p>
            <a:pPr marL="469900" marR="1697355">
              <a:lnSpc>
                <a:spcPts val="3190"/>
              </a:lnSpc>
              <a:spcBef>
                <a:spcPts val="85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numbers[1:2]</a:t>
            </a:r>
            <a:r>
              <a:rPr sz="2700" spc="13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700" spc="-73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165" dirty="0">
                <a:solidFill>
                  <a:srgbClr val="0070C0"/>
                </a:solidFill>
                <a:latin typeface="Arial MT"/>
                <a:cs typeface="Arial MT"/>
              </a:rPr>
              <a:t>[2]</a:t>
            </a:r>
            <a:endParaRPr sz="2700" dirty="0">
              <a:latin typeface="Arial MT"/>
              <a:cs typeface="Arial MT"/>
            </a:endParaRPr>
          </a:p>
          <a:p>
            <a:pPr>
              <a:spcBef>
                <a:spcPts val="5"/>
              </a:spcBef>
            </a:pPr>
            <a:endParaRPr sz="2750" dirty="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2700" spc="120" dirty="0">
                <a:solidFill>
                  <a:srgbClr val="FFFFFF"/>
                </a:solidFill>
                <a:latin typeface="Arial MT"/>
                <a:cs typeface="Arial MT"/>
              </a:rPr>
              <a:t>Note: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Slicing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05" dirty="0">
                <a:solidFill>
                  <a:srgbClr val="FFFFFF"/>
                </a:solidFill>
                <a:latin typeface="Arial MT"/>
                <a:cs typeface="Arial MT"/>
              </a:rPr>
              <a:t>always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returns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0" dirty="0">
                <a:solidFill>
                  <a:srgbClr val="FFFFFF"/>
                </a:solidFill>
                <a:latin typeface="Arial MT"/>
                <a:cs typeface="Arial MT"/>
              </a:rPr>
              <a:t>List!</a:t>
            </a:r>
            <a:endParaRPr sz="2700" dirty="0">
              <a:latin typeface="Arial MT"/>
              <a:cs typeface="Arial MT"/>
            </a:endParaRPr>
          </a:p>
        </p:txBody>
      </p:sp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6979534" y="1974303"/>
          <a:ext cx="3635375" cy="4010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104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1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450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2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450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3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450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4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450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5"/>
                        </a:spcBef>
                      </a:pPr>
                      <a:r>
                        <a:rPr sz="20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5</a:t>
                      </a:r>
                      <a:endParaRPr sz="2000">
                        <a:latin typeface="Arial MT"/>
                        <a:cs typeface="Arial MT"/>
                      </a:endParaRPr>
                    </a:p>
                  </a:txBody>
                  <a:tcPr marL="0" marR="0" marT="450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7261327" y="1600420"/>
            <a:ext cx="1630680" cy="3244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  <a:tabLst>
                <a:tab pos="739140" algn="l"/>
                <a:tab pos="1466215" algn="l"/>
              </a:tabLst>
            </a:pPr>
            <a:r>
              <a:rPr sz="1950" b="1" spc="100" dirty="0">
                <a:solidFill>
                  <a:srgbClr val="FF0000"/>
                </a:solidFill>
                <a:latin typeface="Arial"/>
                <a:cs typeface="Arial"/>
              </a:rPr>
              <a:t>0	1	2</a:t>
            </a:r>
            <a:endParaRPr sz="19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442634" y="1600420"/>
            <a:ext cx="176530" cy="3244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1950" b="1" spc="100" dirty="0">
                <a:solidFill>
                  <a:srgbClr val="FF0000"/>
                </a:solidFill>
                <a:latin typeface="Arial"/>
                <a:cs typeface="Arial"/>
              </a:rPr>
              <a:t>3</a:t>
            </a:r>
            <a:endParaRPr sz="19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169735" y="1600420"/>
            <a:ext cx="176530" cy="32448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spcBef>
                <a:spcPts val="110"/>
              </a:spcBef>
            </a:pPr>
            <a:r>
              <a:rPr sz="1950" b="1" spc="100" dirty="0">
                <a:solidFill>
                  <a:srgbClr val="FF0000"/>
                </a:solidFill>
                <a:latin typeface="Arial"/>
                <a:cs typeface="Arial"/>
              </a:rPr>
              <a:t>4</a:t>
            </a:r>
            <a:endParaRPr sz="1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41380" y="486156"/>
            <a:ext cx="430911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40" dirty="0"/>
              <a:t>Strings</a:t>
            </a:r>
            <a:r>
              <a:rPr spc="-160" dirty="0"/>
              <a:t> </a:t>
            </a:r>
            <a:r>
              <a:rPr spc="100" dirty="0"/>
              <a:t>vs.</a:t>
            </a:r>
            <a:r>
              <a:rPr spc="-160" dirty="0"/>
              <a:t> </a:t>
            </a:r>
            <a:r>
              <a:rPr spc="225" dirty="0"/>
              <a:t>Lists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743857" y="3873500"/>
            <a:ext cx="420433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Strings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are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defined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using </a:t>
            </a:r>
            <a:r>
              <a:rPr sz="2400" spc="-6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single</a:t>
            </a:r>
            <a:r>
              <a:rPr sz="24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80" dirty="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double</a:t>
            </a:r>
            <a:r>
              <a:rPr sz="24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quotation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43856" y="5052466"/>
            <a:ext cx="2791460" cy="1183640"/>
          </a:xfrm>
          <a:prstGeom prst="rect">
            <a:avLst/>
          </a:prstGeom>
        </p:spPr>
        <p:txBody>
          <a:bodyPr vert="horz" wrap="square" lIns="0" tIns="76835" rIns="0" bIns="0" rtlCol="0">
            <a:spAutoFit/>
          </a:bodyPr>
          <a:lstStyle/>
          <a:p>
            <a:pPr marL="355600" indent="-342900">
              <a:spcBef>
                <a:spcPts val="60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Indexing/slicing</a:t>
            </a:r>
            <a:endParaRPr sz="2400">
              <a:latin typeface="Arial MT"/>
              <a:cs typeface="Arial MT"/>
            </a:endParaRPr>
          </a:p>
          <a:p>
            <a:pPr marL="469900">
              <a:spcBef>
                <a:spcPts val="425"/>
              </a:spcBef>
              <a:tabLst>
                <a:tab pos="755015" algn="l"/>
              </a:tabLst>
            </a:pPr>
            <a:r>
              <a:rPr sz="2000" dirty="0">
                <a:solidFill>
                  <a:srgbClr val="FFFFFF"/>
                </a:solidFill>
                <a:latin typeface="Arial MT"/>
                <a:cs typeface="Arial MT"/>
              </a:rPr>
              <a:t>–	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name[0]</a:t>
            </a:r>
            <a:r>
              <a:rPr sz="2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dirty="0">
                <a:solidFill>
                  <a:srgbClr val="FFFFFF"/>
                </a:solidFill>
                <a:latin typeface="Wingdings"/>
                <a:cs typeface="Wingdings"/>
              </a:rPr>
              <a:t></a:t>
            </a:r>
            <a:r>
              <a:rPr sz="20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165" dirty="0">
                <a:solidFill>
                  <a:srgbClr val="0070C0"/>
                </a:solidFill>
                <a:latin typeface="Arial MT"/>
                <a:cs typeface="Arial MT"/>
              </a:rPr>
              <a:t>‘p’</a:t>
            </a:r>
            <a:endParaRPr sz="2000">
              <a:latin typeface="Arial MT"/>
              <a:cs typeface="Arial MT"/>
            </a:endParaRPr>
          </a:p>
          <a:p>
            <a:pPr marL="469900">
              <a:spcBef>
                <a:spcPts val="505"/>
              </a:spcBef>
              <a:tabLst>
                <a:tab pos="755015" algn="l"/>
              </a:tabLst>
            </a:pPr>
            <a:r>
              <a:rPr sz="2000" dirty="0">
                <a:solidFill>
                  <a:srgbClr val="FFFFFF"/>
                </a:solidFill>
                <a:latin typeface="Arial MT"/>
                <a:cs typeface="Arial MT"/>
              </a:rPr>
              <a:t>–	</a:t>
            </a:r>
            <a:r>
              <a:rPr sz="2000" spc="95" dirty="0">
                <a:solidFill>
                  <a:srgbClr val="FFFFFF"/>
                </a:solidFill>
                <a:latin typeface="Arial MT"/>
                <a:cs typeface="Arial MT"/>
              </a:rPr>
              <a:t>name[2:4]</a:t>
            </a:r>
            <a:r>
              <a:rPr sz="2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dirty="0">
                <a:solidFill>
                  <a:srgbClr val="FFFFFF"/>
                </a:solidFill>
                <a:latin typeface="Wingdings"/>
                <a:cs typeface="Wingdings"/>
              </a:rPr>
              <a:t></a:t>
            </a:r>
            <a:r>
              <a:rPr sz="2000" spc="-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150" dirty="0">
                <a:solidFill>
                  <a:srgbClr val="0070C0"/>
                </a:solidFill>
                <a:latin typeface="Arial MT"/>
                <a:cs typeface="Arial MT"/>
              </a:rPr>
              <a:t>‘th’</a:t>
            </a:r>
            <a:endParaRPr sz="20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53604" y="3873500"/>
            <a:ext cx="4047490" cy="2286000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55600" marR="5080" indent="-342900">
              <a:lnSpc>
                <a:spcPct val="98800"/>
              </a:lnSpc>
              <a:spcBef>
                <a:spcPts val="13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Lists are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defined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by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 items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inside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80" dirty="0">
                <a:solidFill>
                  <a:srgbClr val="FFFFFF"/>
                </a:solidFill>
                <a:latin typeface="Arial MT"/>
                <a:cs typeface="Arial MT"/>
              </a:rPr>
              <a:t>[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];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are </a:t>
            </a:r>
            <a:r>
              <a:rPr sz="2400" spc="-6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separated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commas</a:t>
            </a:r>
            <a:endParaRPr sz="2400">
              <a:latin typeface="Arial MT"/>
              <a:cs typeface="Arial MT"/>
            </a:endParaRPr>
          </a:p>
          <a:p>
            <a:pPr marL="342265" marR="1271270" indent="-342265" algn="r">
              <a:spcBef>
                <a:spcPts val="620"/>
              </a:spcBef>
              <a:buChar char="•"/>
              <a:tabLst>
                <a:tab pos="342265" algn="l"/>
                <a:tab pos="355600" algn="l"/>
              </a:tabLst>
            </a:pPr>
            <a:r>
              <a:rPr sz="2400" spc="75" dirty="0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n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d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sz="2400" spc="45" dirty="0">
                <a:solidFill>
                  <a:srgbClr val="FFFFFF"/>
                </a:solidFill>
                <a:latin typeface="Arial MT"/>
                <a:cs typeface="Arial MT"/>
              </a:rPr>
              <a:t>x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i</a:t>
            </a:r>
            <a:r>
              <a:rPr sz="2400" spc="95" dirty="0">
                <a:solidFill>
                  <a:srgbClr val="FFFFFF"/>
                </a:solidFill>
                <a:latin typeface="Arial MT"/>
                <a:cs typeface="Arial MT"/>
              </a:rPr>
              <a:t>ng/s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li</a:t>
            </a:r>
            <a:r>
              <a:rPr sz="2400" spc="220" dirty="0">
                <a:solidFill>
                  <a:srgbClr val="FFFFFF"/>
                </a:solidFill>
                <a:latin typeface="Arial MT"/>
                <a:cs typeface="Arial MT"/>
              </a:rPr>
              <a:t>c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g:</a:t>
            </a:r>
            <a:endParaRPr sz="2400">
              <a:latin typeface="Arial MT"/>
              <a:cs typeface="Arial MT"/>
            </a:endParaRPr>
          </a:p>
          <a:p>
            <a:pPr marR="1341755" algn="r">
              <a:spcBef>
                <a:spcPts val="425"/>
              </a:spcBef>
              <a:tabLst>
                <a:tab pos="285115" algn="l"/>
              </a:tabLst>
            </a:pPr>
            <a:r>
              <a:rPr sz="2000" dirty="0">
                <a:solidFill>
                  <a:srgbClr val="FFFFFF"/>
                </a:solidFill>
                <a:latin typeface="Arial MT"/>
                <a:cs typeface="Arial MT"/>
              </a:rPr>
              <a:t>–	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numbers[0]</a:t>
            </a:r>
            <a:r>
              <a:rPr sz="20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dirty="0">
                <a:solidFill>
                  <a:srgbClr val="FFFFFF"/>
                </a:solidFill>
                <a:latin typeface="Wingdings"/>
                <a:cs typeface="Wingdings"/>
              </a:rPr>
              <a:t></a:t>
            </a: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75" dirty="0">
                <a:solidFill>
                  <a:srgbClr val="0070C0"/>
                </a:solidFill>
                <a:latin typeface="Arial MT"/>
                <a:cs typeface="Arial MT"/>
              </a:rPr>
              <a:t>1</a:t>
            </a:r>
            <a:endParaRPr sz="2000">
              <a:latin typeface="Arial MT"/>
              <a:cs typeface="Arial MT"/>
            </a:endParaRPr>
          </a:p>
          <a:p>
            <a:pPr marR="168275" algn="ctr">
              <a:spcBef>
                <a:spcPts val="505"/>
              </a:spcBef>
              <a:tabLst>
                <a:tab pos="285115" algn="l"/>
              </a:tabLst>
            </a:pPr>
            <a:r>
              <a:rPr sz="2000" dirty="0">
                <a:solidFill>
                  <a:srgbClr val="FFFFFF"/>
                </a:solidFill>
                <a:latin typeface="Arial MT"/>
                <a:cs typeface="Arial MT"/>
              </a:rPr>
              <a:t>–	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numbers[2:4]</a:t>
            </a:r>
            <a:r>
              <a:rPr sz="20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dirty="0">
                <a:solidFill>
                  <a:srgbClr val="FFFFFF"/>
                </a:solidFill>
                <a:latin typeface="Wingdings"/>
                <a:cs typeface="Wingdings"/>
              </a:rPr>
              <a:t>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95" dirty="0">
                <a:solidFill>
                  <a:srgbClr val="0070C0"/>
                </a:solidFill>
                <a:latin typeface="Arial MT"/>
                <a:cs typeface="Arial MT"/>
              </a:rPr>
              <a:t>[3,</a:t>
            </a:r>
            <a:r>
              <a:rPr sz="2000" spc="-7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000" spc="110" dirty="0">
                <a:solidFill>
                  <a:srgbClr val="0070C0"/>
                </a:solidFill>
                <a:latin typeface="Arial MT"/>
                <a:cs typeface="Arial MT"/>
              </a:rPr>
              <a:t>4]</a:t>
            </a:r>
            <a:endParaRPr sz="2000">
              <a:latin typeface="Arial MT"/>
              <a:cs typeface="Arial MT"/>
            </a:endParaRPr>
          </a:p>
        </p:txBody>
      </p: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3107812" y="2852795"/>
          <a:ext cx="2537456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22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2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2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29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2291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2291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13081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3081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h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3081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o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3081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n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7687792" y="2851327"/>
          <a:ext cx="2536824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73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73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73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73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736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40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1743856" y="1464774"/>
            <a:ext cx="8411210" cy="1794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8905" algn="ctr">
              <a:spcBef>
                <a:spcPts val="100"/>
              </a:spcBef>
              <a:tabLst>
                <a:tab pos="4754880" algn="l"/>
              </a:tabLst>
            </a:pPr>
            <a:r>
              <a:rPr sz="2350" b="1" u="sng" spc="4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Strings</a:t>
            </a:r>
            <a:r>
              <a:rPr sz="2350" b="1" spc="40" dirty="0">
                <a:solidFill>
                  <a:srgbClr val="FFFFFF"/>
                </a:solidFill>
                <a:latin typeface="Arial"/>
                <a:cs typeface="Arial"/>
              </a:rPr>
              <a:t>	</a:t>
            </a:r>
            <a:r>
              <a:rPr sz="2350" b="1" u="sng" spc="1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cs typeface="Arial"/>
              </a:rPr>
              <a:t>Lists</a:t>
            </a:r>
            <a:endParaRPr sz="2350">
              <a:latin typeface="Arial"/>
              <a:cs typeface="Arial"/>
            </a:endParaRPr>
          </a:p>
          <a:p>
            <a:pPr marL="355600" indent="-342900">
              <a:spcBef>
                <a:spcPts val="2345"/>
              </a:spcBef>
              <a:buChar char="•"/>
              <a:tabLst>
                <a:tab pos="354965" algn="l"/>
                <a:tab pos="355600" algn="l"/>
                <a:tab pos="4622165" algn="l"/>
                <a:tab pos="4965065" algn="l"/>
              </a:tabLst>
            </a:pP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4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4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0070C0"/>
                </a:solidFill>
                <a:latin typeface="Arial MT"/>
                <a:cs typeface="Arial MT"/>
              </a:rPr>
              <a:t>‘python’	</a:t>
            </a:r>
            <a:r>
              <a:rPr sz="2400" dirty="0">
                <a:solidFill>
                  <a:srgbClr val="FFFFFF"/>
                </a:solidFill>
                <a:latin typeface="Arial MT"/>
                <a:cs typeface="Arial MT"/>
              </a:rPr>
              <a:t>•	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numbers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0070C0"/>
                </a:solidFill>
                <a:latin typeface="Arial MT"/>
                <a:cs typeface="Arial MT"/>
              </a:rPr>
              <a:t>[1,</a:t>
            </a:r>
            <a:r>
              <a:rPr sz="24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0070C0"/>
                </a:solidFill>
                <a:latin typeface="Arial MT"/>
                <a:cs typeface="Arial MT"/>
              </a:rPr>
              <a:t>2,</a:t>
            </a:r>
            <a:r>
              <a:rPr sz="24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0070C0"/>
                </a:solidFill>
                <a:latin typeface="Arial MT"/>
                <a:cs typeface="Arial MT"/>
              </a:rPr>
              <a:t>3,</a:t>
            </a:r>
            <a:r>
              <a:rPr sz="24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0070C0"/>
                </a:solidFill>
                <a:latin typeface="Arial MT"/>
                <a:cs typeface="Arial MT"/>
              </a:rPr>
              <a:t>4,</a:t>
            </a:r>
            <a:r>
              <a:rPr sz="24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0070C0"/>
                </a:solidFill>
                <a:latin typeface="Arial MT"/>
                <a:cs typeface="Arial MT"/>
              </a:rPr>
              <a:t>5]</a:t>
            </a:r>
            <a:endParaRPr sz="2400">
              <a:latin typeface="Arial MT"/>
              <a:cs typeface="Arial MT"/>
            </a:endParaRPr>
          </a:p>
          <a:p>
            <a:pPr>
              <a:spcBef>
                <a:spcPts val="10"/>
              </a:spcBef>
            </a:pPr>
            <a:endParaRPr sz="2600">
              <a:latin typeface="Arial MT"/>
              <a:cs typeface="Arial MT"/>
            </a:endParaRPr>
          </a:p>
          <a:p>
            <a:pPr marL="568325">
              <a:tabLst>
                <a:tab pos="4744720" algn="l"/>
              </a:tabLst>
            </a:pP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name	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numbers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11095" y="0"/>
            <a:ext cx="6370955" cy="18542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41425" marR="1233805" algn="ctr">
              <a:lnSpc>
                <a:spcPct val="100000"/>
              </a:lnSpc>
              <a:spcBef>
                <a:spcPts val="100"/>
              </a:spcBef>
            </a:pPr>
            <a:r>
              <a:rPr sz="4000" spc="215" dirty="0"/>
              <a:t>Strings</a:t>
            </a:r>
            <a:r>
              <a:rPr sz="4000" spc="-150" dirty="0"/>
              <a:t> </a:t>
            </a:r>
            <a:r>
              <a:rPr sz="4000" spc="85" dirty="0"/>
              <a:t>vs.</a:t>
            </a:r>
            <a:r>
              <a:rPr sz="4000" spc="-145" dirty="0"/>
              <a:t> </a:t>
            </a:r>
            <a:r>
              <a:rPr sz="4000" spc="200" dirty="0"/>
              <a:t>Lists </a:t>
            </a:r>
            <a:r>
              <a:rPr sz="4000" spc="-1100" dirty="0"/>
              <a:t> </a:t>
            </a:r>
            <a:r>
              <a:rPr sz="4000" spc="300" dirty="0"/>
              <a:t>or</a:t>
            </a:r>
            <a:endParaRPr sz="4000"/>
          </a:p>
          <a:p>
            <a:pPr algn="ctr">
              <a:lnSpc>
                <a:spcPct val="100000"/>
              </a:lnSpc>
            </a:pPr>
            <a:r>
              <a:rPr sz="4000" spc="200" dirty="0"/>
              <a:t>Immutability</a:t>
            </a:r>
            <a:r>
              <a:rPr sz="4000" spc="-155" dirty="0"/>
              <a:t> </a:t>
            </a:r>
            <a:r>
              <a:rPr sz="4000" spc="85" dirty="0"/>
              <a:t>vs.</a:t>
            </a:r>
            <a:r>
              <a:rPr sz="4000" spc="-150" dirty="0"/>
              <a:t> </a:t>
            </a:r>
            <a:r>
              <a:rPr sz="4000" spc="190" dirty="0"/>
              <a:t>Mutability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2059941" y="1822342"/>
            <a:ext cx="4824095" cy="1257935"/>
          </a:xfrm>
          <a:prstGeom prst="rect">
            <a:avLst/>
          </a:prstGeom>
        </p:spPr>
        <p:txBody>
          <a:bodyPr vert="horz" wrap="square" lIns="0" tIns="182245" rIns="0" bIns="0" rtlCol="0">
            <a:spAutoFit/>
          </a:bodyPr>
          <a:lstStyle/>
          <a:p>
            <a:pPr marL="355600" indent="-342900">
              <a:spcBef>
                <a:spcPts val="143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r>
              <a:rPr sz="32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2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immutable:</a:t>
            </a:r>
            <a:endParaRPr sz="3200">
              <a:latin typeface="Arial MT"/>
              <a:cs typeface="Arial MT"/>
            </a:endParaRPr>
          </a:p>
          <a:p>
            <a:pPr marL="469900">
              <a:spcBef>
                <a:spcPts val="116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0070C0"/>
                </a:solidFill>
                <a:latin typeface="Arial MT"/>
                <a:cs typeface="Arial MT"/>
              </a:rPr>
              <a:t>‘python’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517139" y="3161283"/>
            <a:ext cx="298196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name[0]</a:t>
            </a:r>
            <a:r>
              <a:rPr sz="28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29" dirty="0">
                <a:solidFill>
                  <a:srgbClr val="0070C0"/>
                </a:solidFill>
                <a:latin typeface="Arial MT"/>
                <a:cs typeface="Arial MT"/>
              </a:rPr>
              <a:t>‘b’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59940" y="4169301"/>
            <a:ext cx="5781040" cy="2656840"/>
          </a:xfrm>
          <a:prstGeom prst="rect">
            <a:avLst/>
          </a:prstGeom>
        </p:spPr>
        <p:txBody>
          <a:bodyPr vert="horz" wrap="square" lIns="0" tIns="108585" rIns="0" bIns="0" rtlCol="0">
            <a:spAutoFit/>
          </a:bodyPr>
          <a:lstStyle/>
          <a:p>
            <a:pPr marL="355600" indent="-342900">
              <a:spcBef>
                <a:spcPts val="85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Lists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mutable:</a:t>
            </a:r>
            <a:endParaRPr sz="3200">
              <a:latin typeface="Arial MT"/>
              <a:cs typeface="Arial MT"/>
            </a:endParaRPr>
          </a:p>
          <a:p>
            <a:pPr marL="469900">
              <a:spcBef>
                <a:spcPts val="66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95" dirty="0">
                <a:solidFill>
                  <a:srgbClr val="FFFFFF"/>
                </a:solidFill>
                <a:latin typeface="Arial MT"/>
                <a:cs typeface="Arial MT"/>
              </a:rPr>
              <a:t>even_numbers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0070C0"/>
                </a:solidFill>
                <a:latin typeface="Arial MT"/>
                <a:cs typeface="Arial MT"/>
              </a:rPr>
              <a:t>[1,</a:t>
            </a:r>
            <a:r>
              <a:rPr sz="2800" spc="-9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0070C0"/>
                </a:solidFill>
                <a:latin typeface="Arial MT"/>
                <a:cs typeface="Arial MT"/>
              </a:rPr>
              <a:t>4,</a:t>
            </a:r>
            <a:r>
              <a:rPr sz="2800" spc="-9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0070C0"/>
                </a:solidFill>
                <a:latin typeface="Arial MT"/>
                <a:cs typeface="Arial MT"/>
              </a:rPr>
              <a:t>6,</a:t>
            </a:r>
            <a:r>
              <a:rPr sz="2800" spc="-9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0070C0"/>
                </a:solidFill>
                <a:latin typeface="Arial MT"/>
                <a:cs typeface="Arial MT"/>
              </a:rPr>
              <a:t>8]</a:t>
            </a:r>
            <a:endParaRPr sz="2800">
              <a:latin typeface="Arial MT"/>
              <a:cs typeface="Arial MT"/>
            </a:endParaRPr>
          </a:p>
          <a:p>
            <a:pPr marL="469900">
              <a:spcBef>
                <a:spcPts val="65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0" dirty="0">
                <a:solidFill>
                  <a:srgbClr val="FFFFFF"/>
                </a:solidFill>
                <a:latin typeface="Arial MT"/>
                <a:cs typeface="Arial MT"/>
              </a:rPr>
              <a:t>even_numbers[0]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0070C0"/>
                </a:solidFill>
                <a:latin typeface="Arial MT"/>
                <a:cs typeface="Arial MT"/>
              </a:rPr>
              <a:t>2</a:t>
            </a:r>
            <a:endParaRPr sz="2800">
              <a:latin typeface="Arial MT"/>
              <a:cs typeface="Arial MT"/>
            </a:endParaRPr>
          </a:p>
          <a:p>
            <a:pPr marL="469900" marR="1020444">
              <a:lnSpc>
                <a:spcPct val="119300"/>
              </a:lnSpc>
              <a:spcBef>
                <a:spcPts val="7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1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even_numbers</a:t>
            </a:r>
            <a:r>
              <a:rPr sz="2800" spc="114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800" spc="-76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0070C0"/>
                </a:solidFill>
                <a:latin typeface="Arial MT"/>
                <a:cs typeface="Arial MT"/>
              </a:rPr>
              <a:t>[2,</a:t>
            </a:r>
            <a:r>
              <a:rPr sz="2800" spc="-8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0070C0"/>
                </a:solidFill>
                <a:latin typeface="Arial MT"/>
                <a:cs typeface="Arial MT"/>
              </a:rPr>
              <a:t>4,</a:t>
            </a:r>
            <a:r>
              <a:rPr sz="2800" spc="-8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00" dirty="0">
                <a:solidFill>
                  <a:srgbClr val="0070C0"/>
                </a:solidFill>
                <a:latin typeface="Arial MT"/>
                <a:cs typeface="Arial MT"/>
              </a:rPr>
              <a:t>6,</a:t>
            </a:r>
            <a:r>
              <a:rPr sz="28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55" dirty="0">
                <a:solidFill>
                  <a:srgbClr val="0070C0"/>
                </a:solidFill>
                <a:latin typeface="Arial MT"/>
                <a:cs typeface="Arial MT"/>
              </a:rPr>
              <a:t>8]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392984" y="3194811"/>
            <a:ext cx="184848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85" dirty="0">
                <a:solidFill>
                  <a:srgbClr val="FF0000"/>
                </a:solidFill>
                <a:latin typeface="Arial MT"/>
                <a:cs typeface="Arial MT"/>
              </a:rPr>
              <a:t>Type</a:t>
            </a:r>
            <a:r>
              <a:rPr sz="2800" spc="-16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FF0000"/>
                </a:solidFill>
                <a:latin typeface="Arial MT"/>
                <a:cs typeface="Arial MT"/>
              </a:rPr>
              <a:t>Error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92736" y="519948"/>
            <a:ext cx="7006590" cy="628377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15" dirty="0"/>
              <a:t>Immutability</a:t>
            </a:r>
            <a:r>
              <a:rPr spc="-140" dirty="0"/>
              <a:t> </a:t>
            </a:r>
            <a:r>
              <a:rPr spc="100" dirty="0"/>
              <a:t>vs.</a:t>
            </a:r>
            <a:r>
              <a:rPr spc="-145" dirty="0"/>
              <a:t> </a:t>
            </a:r>
            <a:r>
              <a:rPr spc="210" dirty="0"/>
              <a:t>Mutability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02886" y="5389371"/>
            <a:ext cx="97663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na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me</a:t>
            </a:r>
            <a:endParaRPr sz="2800">
              <a:latin typeface="Arial MT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953511" y="5391706"/>
            <a:ext cx="2051050" cy="548640"/>
            <a:chOff x="1429511" y="5391706"/>
            <a:chExt cx="2051050" cy="54864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9511" y="5532119"/>
              <a:ext cx="755904" cy="30784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1471707" y="5607062"/>
              <a:ext cx="560070" cy="118110"/>
            </a:xfrm>
            <a:custGeom>
              <a:avLst/>
              <a:gdLst/>
              <a:ahLst/>
              <a:cxnLst/>
              <a:rect l="l" t="t" r="r" b="b"/>
              <a:pathLst>
                <a:path w="560069" h="118110">
                  <a:moveTo>
                    <a:pt x="458932" y="0"/>
                  </a:moveTo>
                  <a:lnTo>
                    <a:pt x="451156" y="2046"/>
                  </a:lnTo>
                  <a:lnTo>
                    <a:pt x="444087" y="14163"/>
                  </a:lnTo>
                  <a:lnTo>
                    <a:pt x="446133" y="21940"/>
                  </a:lnTo>
                  <a:lnTo>
                    <a:pt x="487814" y="46254"/>
                  </a:lnTo>
                  <a:lnTo>
                    <a:pt x="534790" y="46254"/>
                  </a:lnTo>
                  <a:lnTo>
                    <a:pt x="534790" y="71654"/>
                  </a:lnTo>
                  <a:lnTo>
                    <a:pt x="487814" y="71654"/>
                  </a:lnTo>
                  <a:lnTo>
                    <a:pt x="446133" y="95968"/>
                  </a:lnTo>
                  <a:lnTo>
                    <a:pt x="444087" y="103744"/>
                  </a:lnTo>
                  <a:lnTo>
                    <a:pt x="451154" y="115861"/>
                  </a:lnTo>
                  <a:lnTo>
                    <a:pt x="458932" y="117908"/>
                  </a:lnTo>
                  <a:lnTo>
                    <a:pt x="538225" y="71654"/>
                  </a:lnTo>
                  <a:lnTo>
                    <a:pt x="534790" y="71654"/>
                  </a:lnTo>
                  <a:lnTo>
                    <a:pt x="538226" y="71653"/>
                  </a:lnTo>
                  <a:lnTo>
                    <a:pt x="559996" y="58954"/>
                  </a:lnTo>
                  <a:lnTo>
                    <a:pt x="458932" y="0"/>
                  </a:lnTo>
                  <a:close/>
                </a:path>
                <a:path w="560069" h="118110">
                  <a:moveTo>
                    <a:pt x="509586" y="58954"/>
                  </a:moveTo>
                  <a:lnTo>
                    <a:pt x="487814" y="71654"/>
                  </a:lnTo>
                  <a:lnTo>
                    <a:pt x="534790" y="71654"/>
                  </a:lnTo>
                  <a:lnTo>
                    <a:pt x="534790" y="69924"/>
                  </a:lnTo>
                  <a:lnTo>
                    <a:pt x="528392" y="69924"/>
                  </a:lnTo>
                  <a:lnTo>
                    <a:pt x="509586" y="58954"/>
                  </a:lnTo>
                  <a:close/>
                </a:path>
                <a:path w="560069" h="118110">
                  <a:moveTo>
                    <a:pt x="0" y="46253"/>
                  </a:moveTo>
                  <a:lnTo>
                    <a:pt x="0" y="71653"/>
                  </a:lnTo>
                  <a:lnTo>
                    <a:pt x="487816" y="71653"/>
                  </a:lnTo>
                  <a:lnTo>
                    <a:pt x="509586" y="58954"/>
                  </a:lnTo>
                  <a:lnTo>
                    <a:pt x="487814" y="46254"/>
                  </a:lnTo>
                  <a:lnTo>
                    <a:pt x="0" y="46253"/>
                  </a:lnTo>
                  <a:close/>
                </a:path>
                <a:path w="560069" h="118110">
                  <a:moveTo>
                    <a:pt x="528392" y="47984"/>
                  </a:moveTo>
                  <a:lnTo>
                    <a:pt x="509586" y="58954"/>
                  </a:lnTo>
                  <a:lnTo>
                    <a:pt x="528392" y="69924"/>
                  </a:lnTo>
                  <a:lnTo>
                    <a:pt x="528392" y="47984"/>
                  </a:lnTo>
                  <a:close/>
                </a:path>
                <a:path w="560069" h="118110">
                  <a:moveTo>
                    <a:pt x="534790" y="47984"/>
                  </a:moveTo>
                  <a:lnTo>
                    <a:pt x="528392" y="47984"/>
                  </a:lnTo>
                  <a:lnTo>
                    <a:pt x="528392" y="69924"/>
                  </a:lnTo>
                  <a:lnTo>
                    <a:pt x="534790" y="69924"/>
                  </a:lnTo>
                  <a:lnTo>
                    <a:pt x="534790" y="47984"/>
                  </a:lnTo>
                  <a:close/>
                </a:path>
                <a:path w="560069" h="118110">
                  <a:moveTo>
                    <a:pt x="487814" y="46254"/>
                  </a:moveTo>
                  <a:lnTo>
                    <a:pt x="509586" y="58954"/>
                  </a:lnTo>
                  <a:lnTo>
                    <a:pt x="528392" y="47984"/>
                  </a:lnTo>
                  <a:lnTo>
                    <a:pt x="534790" y="47984"/>
                  </a:lnTo>
                  <a:lnTo>
                    <a:pt x="534790" y="46254"/>
                  </a:lnTo>
                  <a:lnTo>
                    <a:pt x="487814" y="46254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025294" y="5398056"/>
              <a:ext cx="1448435" cy="535940"/>
            </a:xfrm>
            <a:custGeom>
              <a:avLst/>
              <a:gdLst/>
              <a:ahLst/>
              <a:cxnLst/>
              <a:rect l="l" t="t" r="r" b="b"/>
              <a:pathLst>
                <a:path w="1448435" h="535939">
                  <a:moveTo>
                    <a:pt x="6350" y="0"/>
                  </a:moveTo>
                  <a:lnTo>
                    <a:pt x="6350" y="535920"/>
                  </a:lnTo>
                </a:path>
                <a:path w="1448435" h="535939">
                  <a:moveTo>
                    <a:pt x="1441942" y="0"/>
                  </a:moveTo>
                  <a:lnTo>
                    <a:pt x="1441942" y="535920"/>
                  </a:lnTo>
                </a:path>
                <a:path w="1448435" h="535939">
                  <a:moveTo>
                    <a:pt x="0" y="6350"/>
                  </a:moveTo>
                  <a:lnTo>
                    <a:pt x="1448292" y="6350"/>
                  </a:lnTo>
                </a:path>
                <a:path w="1448435" h="535939">
                  <a:moveTo>
                    <a:pt x="0" y="529570"/>
                  </a:moveTo>
                  <a:lnTo>
                    <a:pt x="1448292" y="52957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754740" y="5437123"/>
            <a:ext cx="103759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python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913889" y="5702808"/>
            <a:ext cx="795655" cy="972819"/>
            <a:chOff x="1389888" y="5702807"/>
            <a:chExt cx="795655" cy="972819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89888" y="5702807"/>
              <a:ext cx="795527" cy="972312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431604" y="5724859"/>
              <a:ext cx="600075" cy="774700"/>
            </a:xfrm>
            <a:custGeom>
              <a:avLst/>
              <a:gdLst/>
              <a:ahLst/>
              <a:cxnLst/>
              <a:rect l="l" t="t" r="r" b="b"/>
              <a:pathLst>
                <a:path w="600075" h="774700">
                  <a:moveTo>
                    <a:pt x="501289" y="706518"/>
                  </a:moveTo>
                  <a:lnTo>
                    <a:pt x="493878" y="709640"/>
                  </a:lnTo>
                  <a:lnTo>
                    <a:pt x="488588" y="722633"/>
                  </a:lnTo>
                  <a:lnTo>
                    <a:pt x="491710" y="730043"/>
                  </a:lnTo>
                  <a:lnTo>
                    <a:pt x="600076" y="774163"/>
                  </a:lnTo>
                  <a:lnTo>
                    <a:pt x="598503" y="761940"/>
                  </a:lnTo>
                  <a:lnTo>
                    <a:pt x="574638" y="761940"/>
                  </a:lnTo>
                  <a:lnTo>
                    <a:pt x="545980" y="724714"/>
                  </a:lnTo>
                  <a:lnTo>
                    <a:pt x="501289" y="706518"/>
                  </a:lnTo>
                  <a:close/>
                </a:path>
                <a:path w="600075" h="774700">
                  <a:moveTo>
                    <a:pt x="545980" y="724714"/>
                  </a:moveTo>
                  <a:lnTo>
                    <a:pt x="574638" y="761940"/>
                  </a:lnTo>
                  <a:lnTo>
                    <a:pt x="582597" y="755812"/>
                  </a:lnTo>
                  <a:lnTo>
                    <a:pt x="572104" y="755812"/>
                  </a:lnTo>
                  <a:lnTo>
                    <a:pt x="569325" y="734219"/>
                  </a:lnTo>
                  <a:lnTo>
                    <a:pt x="545980" y="724714"/>
                  </a:lnTo>
                  <a:close/>
                </a:path>
                <a:path w="600075" h="774700">
                  <a:moveTo>
                    <a:pt x="578775" y="653204"/>
                  </a:moveTo>
                  <a:lnTo>
                    <a:pt x="564861" y="654995"/>
                  </a:lnTo>
                  <a:lnTo>
                    <a:pt x="559948" y="661360"/>
                  </a:lnTo>
                  <a:lnTo>
                    <a:pt x="566107" y="709220"/>
                  </a:lnTo>
                  <a:lnTo>
                    <a:pt x="594765" y="746445"/>
                  </a:lnTo>
                  <a:lnTo>
                    <a:pt x="574638" y="761940"/>
                  </a:lnTo>
                  <a:lnTo>
                    <a:pt x="598503" y="761940"/>
                  </a:lnTo>
                  <a:lnTo>
                    <a:pt x="585141" y="658118"/>
                  </a:lnTo>
                  <a:lnTo>
                    <a:pt x="578775" y="653204"/>
                  </a:lnTo>
                  <a:close/>
                </a:path>
                <a:path w="600075" h="774700">
                  <a:moveTo>
                    <a:pt x="569325" y="734219"/>
                  </a:moveTo>
                  <a:lnTo>
                    <a:pt x="572104" y="755812"/>
                  </a:lnTo>
                  <a:lnTo>
                    <a:pt x="589489" y="742429"/>
                  </a:lnTo>
                  <a:lnTo>
                    <a:pt x="569325" y="734219"/>
                  </a:lnTo>
                  <a:close/>
                </a:path>
                <a:path w="600075" h="774700">
                  <a:moveTo>
                    <a:pt x="566107" y="709220"/>
                  </a:moveTo>
                  <a:lnTo>
                    <a:pt x="569325" y="734219"/>
                  </a:lnTo>
                  <a:lnTo>
                    <a:pt x="589489" y="742429"/>
                  </a:lnTo>
                  <a:lnTo>
                    <a:pt x="572104" y="755812"/>
                  </a:lnTo>
                  <a:lnTo>
                    <a:pt x="582597" y="755812"/>
                  </a:lnTo>
                  <a:lnTo>
                    <a:pt x="594765" y="746445"/>
                  </a:lnTo>
                  <a:lnTo>
                    <a:pt x="566107" y="709220"/>
                  </a:lnTo>
                  <a:close/>
                </a:path>
                <a:path w="600075" h="774700">
                  <a:moveTo>
                    <a:pt x="20126" y="0"/>
                  </a:moveTo>
                  <a:lnTo>
                    <a:pt x="0" y="15494"/>
                  </a:lnTo>
                  <a:lnTo>
                    <a:pt x="545980" y="724714"/>
                  </a:lnTo>
                  <a:lnTo>
                    <a:pt x="569325" y="734219"/>
                  </a:lnTo>
                  <a:lnTo>
                    <a:pt x="566107" y="709220"/>
                  </a:lnTo>
                  <a:lnTo>
                    <a:pt x="2012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3555645" y="6290528"/>
            <a:ext cx="1435735" cy="416140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46355" rIns="0" bIns="0" rtlCol="0">
            <a:spAutoFit/>
          </a:bodyPr>
          <a:lstStyle/>
          <a:p>
            <a:pPr marL="360045">
              <a:spcBef>
                <a:spcPts val="365"/>
              </a:spcBef>
            </a:pP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3874008" y="5334001"/>
            <a:ext cx="725805" cy="725805"/>
            <a:chOff x="2350007" y="5334000"/>
            <a:chExt cx="725805" cy="725805"/>
          </a:xfrm>
        </p:grpSpPr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50007" y="5334000"/>
              <a:ext cx="725424" cy="725424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2399620" y="5360215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80" h="627379">
                  <a:moveTo>
                    <a:pt x="475167" y="0"/>
                  </a:moveTo>
                  <a:lnTo>
                    <a:pt x="313621" y="161546"/>
                  </a:lnTo>
                  <a:lnTo>
                    <a:pt x="152074" y="0"/>
                  </a:lnTo>
                  <a:lnTo>
                    <a:pt x="0" y="152076"/>
                  </a:lnTo>
                  <a:lnTo>
                    <a:pt x="161546" y="313621"/>
                  </a:lnTo>
                  <a:lnTo>
                    <a:pt x="0" y="475167"/>
                  </a:lnTo>
                  <a:lnTo>
                    <a:pt x="152074" y="627243"/>
                  </a:lnTo>
                  <a:lnTo>
                    <a:pt x="313621" y="465696"/>
                  </a:lnTo>
                  <a:lnTo>
                    <a:pt x="475167" y="627243"/>
                  </a:lnTo>
                  <a:lnTo>
                    <a:pt x="627242" y="475167"/>
                  </a:lnTo>
                  <a:lnTo>
                    <a:pt x="465696" y="313621"/>
                  </a:lnTo>
                  <a:lnTo>
                    <a:pt x="627242" y="152076"/>
                  </a:lnTo>
                  <a:lnTo>
                    <a:pt x="475167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399619" y="5360214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80" h="627379">
                  <a:moveTo>
                    <a:pt x="0" y="152076"/>
                  </a:moveTo>
                  <a:lnTo>
                    <a:pt x="152076" y="0"/>
                  </a:lnTo>
                  <a:lnTo>
                    <a:pt x="313622" y="161547"/>
                  </a:lnTo>
                  <a:lnTo>
                    <a:pt x="475168" y="0"/>
                  </a:lnTo>
                  <a:lnTo>
                    <a:pt x="627244" y="152076"/>
                  </a:lnTo>
                  <a:lnTo>
                    <a:pt x="465697" y="313622"/>
                  </a:lnTo>
                  <a:lnTo>
                    <a:pt x="627244" y="475168"/>
                  </a:lnTo>
                  <a:lnTo>
                    <a:pt x="475168" y="627244"/>
                  </a:lnTo>
                  <a:lnTo>
                    <a:pt x="313622" y="465697"/>
                  </a:lnTo>
                  <a:lnTo>
                    <a:pt x="152076" y="627244"/>
                  </a:lnTo>
                  <a:lnTo>
                    <a:pt x="0" y="475168"/>
                  </a:lnTo>
                  <a:lnTo>
                    <a:pt x="161547" y="313622"/>
                  </a:lnTo>
                  <a:lnTo>
                    <a:pt x="0" y="152076"/>
                  </a:lnTo>
                  <a:close/>
                </a:path>
              </a:pathLst>
            </a:custGeom>
            <a:ln w="95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>
            <a:spLocks noGrp="1"/>
          </p:cNvSpPr>
          <p:nvPr>
            <p:ph sz="half" idx="2"/>
          </p:nvPr>
        </p:nvSpPr>
        <p:spPr>
          <a:xfrm>
            <a:off x="2133600" y="1577341"/>
            <a:ext cx="5303520" cy="3924279"/>
          </a:xfrm>
          <a:prstGeom prst="rect">
            <a:avLst/>
          </a:prstGeom>
        </p:spPr>
        <p:txBody>
          <a:bodyPr vert="horz" wrap="square" lIns="0" tIns="14160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115"/>
              </a:spcBef>
              <a:tabLst>
                <a:tab pos="354965" algn="l"/>
                <a:tab pos="355600" algn="l"/>
              </a:tabLst>
            </a:pPr>
            <a:r>
              <a:rPr spc="145" dirty="0"/>
              <a:t>Strings:</a:t>
            </a:r>
          </a:p>
          <a:p>
            <a:pPr marL="469900">
              <a:lnSpc>
                <a:spcPct val="100000"/>
              </a:lnSpc>
              <a:spcBef>
                <a:spcPts val="944"/>
              </a:spcBef>
            </a:pPr>
            <a:r>
              <a:rPr sz="2600" spc="-10" dirty="0"/>
              <a:t>&gt;&gt;&gt;</a:t>
            </a:r>
            <a:r>
              <a:rPr sz="2600" spc="-100" dirty="0"/>
              <a:t> </a:t>
            </a:r>
            <a:r>
              <a:rPr sz="2600" spc="110" dirty="0"/>
              <a:t>name</a:t>
            </a:r>
            <a:r>
              <a:rPr sz="2600" spc="-90" dirty="0"/>
              <a:t> </a:t>
            </a:r>
            <a:r>
              <a:rPr sz="2600" spc="-5" dirty="0"/>
              <a:t>=</a:t>
            </a:r>
            <a:r>
              <a:rPr sz="2600" spc="-100" dirty="0"/>
              <a:t> </a:t>
            </a:r>
            <a:r>
              <a:rPr sz="2600" spc="160" dirty="0">
                <a:solidFill>
                  <a:srgbClr val="0070C0"/>
                </a:solidFill>
              </a:rPr>
              <a:t>‘python’</a:t>
            </a:r>
            <a:endParaRPr sz="2600"/>
          </a:p>
          <a:p>
            <a:pPr marL="469900" marR="145415">
              <a:lnSpc>
                <a:spcPct val="118500"/>
              </a:lnSpc>
              <a:spcBef>
                <a:spcPts val="120"/>
              </a:spcBef>
            </a:pPr>
            <a:r>
              <a:rPr sz="2600" spc="-10" dirty="0"/>
              <a:t>&gt;&gt;&gt;</a:t>
            </a:r>
            <a:r>
              <a:rPr sz="2600" spc="-100" dirty="0"/>
              <a:t> </a:t>
            </a:r>
            <a:r>
              <a:rPr sz="2600" spc="120" dirty="0">
                <a:solidFill>
                  <a:srgbClr val="D32CFF"/>
                </a:solidFill>
              </a:rPr>
              <a:t>print(</a:t>
            </a:r>
            <a:r>
              <a:rPr sz="2600" spc="120" dirty="0">
                <a:solidFill>
                  <a:srgbClr val="FF0000"/>
                </a:solidFill>
              </a:rPr>
              <a:t>id(</a:t>
            </a:r>
            <a:r>
              <a:rPr sz="2600" spc="120" dirty="0"/>
              <a:t>name</a:t>
            </a:r>
            <a:r>
              <a:rPr sz="2600" spc="120" dirty="0">
                <a:solidFill>
                  <a:srgbClr val="FF0000"/>
                </a:solidFill>
              </a:rPr>
              <a:t>)</a:t>
            </a:r>
            <a:r>
              <a:rPr sz="2600" spc="120" dirty="0">
                <a:solidFill>
                  <a:srgbClr val="D32CFF"/>
                </a:solidFill>
              </a:rPr>
              <a:t>) </a:t>
            </a:r>
            <a:r>
              <a:rPr sz="2600" spc="-710" dirty="0">
                <a:solidFill>
                  <a:srgbClr val="D32CFF"/>
                </a:solidFill>
              </a:rPr>
              <a:t> </a:t>
            </a:r>
            <a:r>
              <a:rPr sz="2600" spc="100" dirty="0"/>
              <a:t>1404677820</a:t>
            </a:r>
            <a:endParaRPr sz="2600"/>
          </a:p>
          <a:p>
            <a:pPr marL="469900">
              <a:lnSpc>
                <a:spcPct val="100000"/>
              </a:lnSpc>
              <a:spcBef>
                <a:spcPts val="670"/>
              </a:spcBef>
            </a:pPr>
            <a:r>
              <a:rPr sz="2600" spc="-10" dirty="0"/>
              <a:t>&gt;&gt;&gt;</a:t>
            </a:r>
            <a:r>
              <a:rPr sz="2600" spc="-95" dirty="0"/>
              <a:t> </a:t>
            </a:r>
            <a:r>
              <a:rPr sz="2600" spc="110" dirty="0"/>
              <a:t>name</a:t>
            </a:r>
            <a:r>
              <a:rPr sz="2600" spc="-80" dirty="0"/>
              <a:t> </a:t>
            </a:r>
            <a:r>
              <a:rPr sz="2600" spc="-5" dirty="0"/>
              <a:t>=</a:t>
            </a:r>
            <a:r>
              <a:rPr sz="2600" spc="-95" dirty="0"/>
              <a:t> </a:t>
            </a:r>
            <a:r>
              <a:rPr sz="2600" spc="150" dirty="0">
                <a:solidFill>
                  <a:srgbClr val="0070C0"/>
                </a:solidFill>
              </a:rPr>
              <a:t>‘hello’</a:t>
            </a:r>
            <a:endParaRPr sz="2600"/>
          </a:p>
          <a:p>
            <a:pPr marL="469900" marR="145415">
              <a:lnSpc>
                <a:spcPts val="3700"/>
              </a:lnSpc>
              <a:spcBef>
                <a:spcPts val="215"/>
              </a:spcBef>
            </a:pPr>
            <a:r>
              <a:rPr sz="2600" spc="-10" dirty="0"/>
              <a:t>&gt;&gt;&gt;</a:t>
            </a:r>
            <a:r>
              <a:rPr sz="2600" spc="-100" dirty="0"/>
              <a:t> </a:t>
            </a:r>
            <a:r>
              <a:rPr sz="2600" spc="120" dirty="0">
                <a:solidFill>
                  <a:srgbClr val="D32CFF"/>
                </a:solidFill>
              </a:rPr>
              <a:t>print(</a:t>
            </a:r>
            <a:r>
              <a:rPr sz="2600" spc="120" dirty="0">
                <a:solidFill>
                  <a:srgbClr val="FF0000"/>
                </a:solidFill>
              </a:rPr>
              <a:t>id(</a:t>
            </a:r>
            <a:r>
              <a:rPr sz="2600" spc="120" dirty="0"/>
              <a:t>name</a:t>
            </a:r>
            <a:r>
              <a:rPr sz="2600" spc="120" dirty="0">
                <a:solidFill>
                  <a:srgbClr val="FF0000"/>
                </a:solidFill>
              </a:rPr>
              <a:t>)</a:t>
            </a:r>
            <a:r>
              <a:rPr sz="2600" spc="120" dirty="0">
                <a:solidFill>
                  <a:srgbClr val="D32CFF"/>
                </a:solidFill>
              </a:rPr>
              <a:t>) </a:t>
            </a:r>
            <a:r>
              <a:rPr sz="2600" spc="-710" dirty="0">
                <a:solidFill>
                  <a:srgbClr val="D32CFF"/>
                </a:solidFill>
              </a:rPr>
              <a:t> </a:t>
            </a:r>
            <a:r>
              <a:rPr sz="2600" spc="100" dirty="0"/>
              <a:t>4488006416</a:t>
            </a:r>
            <a:endParaRPr sz="2600"/>
          </a:p>
          <a:p>
            <a:pPr marL="1841500">
              <a:lnSpc>
                <a:spcPct val="100000"/>
              </a:lnSpc>
              <a:spcBef>
                <a:spcPts val="1035"/>
              </a:spcBef>
            </a:pPr>
            <a:r>
              <a:rPr sz="1800" spc="70" dirty="0"/>
              <a:t>1404677820</a:t>
            </a:r>
            <a:endParaRPr sz="1800"/>
          </a:p>
        </p:txBody>
      </p:sp>
      <p:sp>
        <p:nvSpPr>
          <p:cNvPr id="18" name="object 18"/>
          <p:cNvSpPr txBox="1"/>
          <p:nvPr/>
        </p:nvSpPr>
        <p:spPr>
          <a:xfrm>
            <a:off x="3570556" y="6013196"/>
            <a:ext cx="13906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pc="70" dirty="0">
                <a:solidFill>
                  <a:srgbClr val="FFFFFF"/>
                </a:solidFill>
                <a:latin typeface="Arial MT"/>
                <a:cs typeface="Arial MT"/>
              </a:rPr>
              <a:t>4488006416</a:t>
            </a:r>
            <a:endParaRPr>
              <a:latin typeface="Arial MT"/>
              <a:cs typeface="Arial MT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7867792" y="5384778"/>
            <a:ext cx="2658110" cy="546735"/>
          </a:xfrm>
          <a:custGeom>
            <a:avLst/>
            <a:gdLst/>
            <a:ahLst/>
            <a:cxnLst/>
            <a:rect l="l" t="t" r="r" b="b"/>
            <a:pathLst>
              <a:path w="2658109" h="546735">
                <a:moveTo>
                  <a:pt x="667604" y="0"/>
                </a:moveTo>
                <a:lnTo>
                  <a:pt x="667604" y="546576"/>
                </a:lnTo>
              </a:path>
              <a:path w="2658109" h="546735">
                <a:moveTo>
                  <a:pt x="1328858" y="0"/>
                </a:moveTo>
                <a:lnTo>
                  <a:pt x="1328858" y="546576"/>
                </a:lnTo>
              </a:path>
              <a:path w="2658109" h="546735">
                <a:moveTo>
                  <a:pt x="1990112" y="0"/>
                </a:moveTo>
                <a:lnTo>
                  <a:pt x="1990112" y="546576"/>
                </a:lnTo>
              </a:path>
              <a:path w="2658109" h="546735">
                <a:moveTo>
                  <a:pt x="6350" y="0"/>
                </a:moveTo>
                <a:lnTo>
                  <a:pt x="6350" y="546576"/>
                </a:lnTo>
              </a:path>
              <a:path w="2658109" h="546735">
                <a:moveTo>
                  <a:pt x="2651366" y="0"/>
                </a:moveTo>
                <a:lnTo>
                  <a:pt x="2651366" y="546576"/>
                </a:lnTo>
              </a:path>
              <a:path w="2658109" h="546735">
                <a:moveTo>
                  <a:pt x="0" y="6350"/>
                </a:moveTo>
                <a:lnTo>
                  <a:pt x="2657716" y="6350"/>
                </a:lnTo>
              </a:path>
              <a:path w="2658109" h="546735">
                <a:moveTo>
                  <a:pt x="0" y="540226"/>
                </a:moveTo>
                <a:lnTo>
                  <a:pt x="2657716" y="540226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729032" y="5389371"/>
            <a:ext cx="153670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85" dirty="0">
                <a:solidFill>
                  <a:srgbClr val="FFFFFF"/>
                </a:solidFill>
                <a:latin typeface="Arial MT"/>
                <a:cs typeface="Arial MT"/>
              </a:rPr>
              <a:t>n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u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m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b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sz="2800" spc="215" dirty="0">
                <a:solidFill>
                  <a:srgbClr val="FFFFFF"/>
                </a:solidFill>
                <a:latin typeface="Arial MT"/>
                <a:cs typeface="Arial MT"/>
              </a:rPr>
              <a:t>r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s</a:t>
            </a:r>
            <a:endParaRPr sz="2800">
              <a:latin typeface="Arial MT"/>
              <a:cs typeface="Arial MT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7257289" y="5507736"/>
            <a:ext cx="756285" cy="307975"/>
            <a:chOff x="5733288" y="5507735"/>
            <a:chExt cx="756285" cy="307975"/>
          </a:xfrm>
        </p:grpSpPr>
        <p:pic>
          <p:nvPicPr>
            <p:cNvPr id="22" name="object 2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733288" y="5507735"/>
              <a:ext cx="755903" cy="307847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5775758" y="5583209"/>
              <a:ext cx="560070" cy="118110"/>
            </a:xfrm>
            <a:custGeom>
              <a:avLst/>
              <a:gdLst/>
              <a:ahLst/>
              <a:cxnLst/>
              <a:rect l="l" t="t" r="r" b="b"/>
              <a:pathLst>
                <a:path w="560070" h="118110">
                  <a:moveTo>
                    <a:pt x="458931" y="0"/>
                  </a:moveTo>
                  <a:lnTo>
                    <a:pt x="451154" y="2045"/>
                  </a:lnTo>
                  <a:lnTo>
                    <a:pt x="444087" y="14163"/>
                  </a:lnTo>
                  <a:lnTo>
                    <a:pt x="446133" y="21940"/>
                  </a:lnTo>
                  <a:lnTo>
                    <a:pt x="487814" y="46254"/>
                  </a:lnTo>
                  <a:lnTo>
                    <a:pt x="534790" y="46254"/>
                  </a:lnTo>
                  <a:lnTo>
                    <a:pt x="534790" y="71654"/>
                  </a:lnTo>
                  <a:lnTo>
                    <a:pt x="487814" y="71654"/>
                  </a:lnTo>
                  <a:lnTo>
                    <a:pt x="446133" y="95968"/>
                  </a:lnTo>
                  <a:lnTo>
                    <a:pt x="444085" y="103744"/>
                  </a:lnTo>
                  <a:lnTo>
                    <a:pt x="451154" y="115861"/>
                  </a:lnTo>
                  <a:lnTo>
                    <a:pt x="458931" y="117908"/>
                  </a:lnTo>
                  <a:lnTo>
                    <a:pt x="538223" y="71654"/>
                  </a:lnTo>
                  <a:lnTo>
                    <a:pt x="534790" y="71654"/>
                  </a:lnTo>
                  <a:lnTo>
                    <a:pt x="538225" y="71653"/>
                  </a:lnTo>
                  <a:lnTo>
                    <a:pt x="559995" y="58954"/>
                  </a:lnTo>
                  <a:lnTo>
                    <a:pt x="458931" y="0"/>
                  </a:lnTo>
                  <a:close/>
                </a:path>
                <a:path w="560070" h="118110">
                  <a:moveTo>
                    <a:pt x="509585" y="58954"/>
                  </a:moveTo>
                  <a:lnTo>
                    <a:pt x="487814" y="71654"/>
                  </a:lnTo>
                  <a:lnTo>
                    <a:pt x="534790" y="71654"/>
                  </a:lnTo>
                  <a:lnTo>
                    <a:pt x="534790" y="69924"/>
                  </a:lnTo>
                  <a:lnTo>
                    <a:pt x="528391" y="69924"/>
                  </a:lnTo>
                  <a:lnTo>
                    <a:pt x="509585" y="58954"/>
                  </a:lnTo>
                  <a:close/>
                </a:path>
                <a:path w="560070" h="118110">
                  <a:moveTo>
                    <a:pt x="0" y="46253"/>
                  </a:moveTo>
                  <a:lnTo>
                    <a:pt x="0" y="71653"/>
                  </a:lnTo>
                  <a:lnTo>
                    <a:pt x="487815" y="71653"/>
                  </a:lnTo>
                  <a:lnTo>
                    <a:pt x="509585" y="58954"/>
                  </a:lnTo>
                  <a:lnTo>
                    <a:pt x="487814" y="46254"/>
                  </a:lnTo>
                  <a:lnTo>
                    <a:pt x="0" y="46253"/>
                  </a:lnTo>
                  <a:close/>
                </a:path>
                <a:path w="560070" h="118110">
                  <a:moveTo>
                    <a:pt x="528391" y="47984"/>
                  </a:moveTo>
                  <a:lnTo>
                    <a:pt x="509585" y="58954"/>
                  </a:lnTo>
                  <a:lnTo>
                    <a:pt x="528391" y="69924"/>
                  </a:lnTo>
                  <a:lnTo>
                    <a:pt x="528391" y="47984"/>
                  </a:lnTo>
                  <a:close/>
                </a:path>
                <a:path w="560070" h="118110">
                  <a:moveTo>
                    <a:pt x="534790" y="47984"/>
                  </a:moveTo>
                  <a:lnTo>
                    <a:pt x="528391" y="47984"/>
                  </a:lnTo>
                  <a:lnTo>
                    <a:pt x="528391" y="69924"/>
                  </a:lnTo>
                  <a:lnTo>
                    <a:pt x="534790" y="69924"/>
                  </a:lnTo>
                  <a:lnTo>
                    <a:pt x="534790" y="47984"/>
                  </a:lnTo>
                  <a:close/>
                </a:path>
                <a:path w="560070" h="118110">
                  <a:moveTo>
                    <a:pt x="487814" y="46254"/>
                  </a:moveTo>
                  <a:lnTo>
                    <a:pt x="509585" y="58954"/>
                  </a:lnTo>
                  <a:lnTo>
                    <a:pt x="528391" y="47984"/>
                  </a:lnTo>
                  <a:lnTo>
                    <a:pt x="534790" y="47984"/>
                  </a:lnTo>
                  <a:lnTo>
                    <a:pt x="534790" y="46254"/>
                  </a:lnTo>
                  <a:lnTo>
                    <a:pt x="487814" y="46254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6003860" y="1529276"/>
            <a:ext cx="4484370" cy="3827145"/>
          </a:xfrm>
          <a:prstGeom prst="rect">
            <a:avLst/>
          </a:prstGeom>
        </p:spPr>
        <p:txBody>
          <a:bodyPr vert="horz" wrap="square" lIns="0" tIns="102235" rIns="0" bIns="0" rtlCol="0">
            <a:spAutoFit/>
          </a:bodyPr>
          <a:lstStyle/>
          <a:p>
            <a:pPr marL="355600" indent="-342900">
              <a:spcBef>
                <a:spcPts val="805"/>
              </a:spcBef>
              <a:buChar char="•"/>
              <a:tabLst>
                <a:tab pos="354965" algn="l"/>
                <a:tab pos="355600" algn="l"/>
              </a:tabLst>
            </a:pP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Lists:</a:t>
            </a:r>
            <a:endParaRPr sz="2800">
              <a:latin typeface="Arial MT"/>
              <a:cs typeface="Arial MT"/>
            </a:endParaRPr>
          </a:p>
          <a:p>
            <a:pPr marL="469900">
              <a:spcBef>
                <a:spcPts val="655"/>
              </a:spcBef>
            </a:pPr>
            <a:r>
              <a:rPr sz="26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6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numbers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6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0070C0"/>
                </a:solidFill>
                <a:latin typeface="Arial MT"/>
                <a:cs typeface="Arial MT"/>
              </a:rPr>
              <a:t>[1,</a:t>
            </a:r>
            <a:r>
              <a:rPr sz="26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0070C0"/>
                </a:solidFill>
                <a:latin typeface="Arial MT"/>
                <a:cs typeface="Arial MT"/>
              </a:rPr>
              <a:t>4,</a:t>
            </a:r>
            <a:r>
              <a:rPr sz="26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0070C0"/>
                </a:solidFill>
                <a:latin typeface="Arial MT"/>
                <a:cs typeface="Arial MT"/>
              </a:rPr>
              <a:t>6,</a:t>
            </a:r>
            <a:r>
              <a:rPr sz="26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0070C0"/>
                </a:solidFill>
                <a:latin typeface="Arial MT"/>
                <a:cs typeface="Arial MT"/>
              </a:rPr>
              <a:t>8]</a:t>
            </a:r>
            <a:endParaRPr sz="2600">
              <a:latin typeface="Arial MT"/>
              <a:cs typeface="Arial MT"/>
            </a:endParaRPr>
          </a:p>
          <a:p>
            <a:pPr marL="469900" marR="419100">
              <a:lnSpc>
                <a:spcPct val="118500"/>
              </a:lnSpc>
              <a:spcBef>
                <a:spcPts val="95"/>
              </a:spcBef>
            </a:pPr>
            <a:r>
              <a:rPr sz="26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600" spc="-1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600" spc="130" dirty="0">
                <a:solidFill>
                  <a:srgbClr val="FF0000"/>
                </a:solidFill>
                <a:latin typeface="Arial MT"/>
                <a:cs typeface="Arial MT"/>
              </a:rPr>
              <a:t>id(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numbers</a:t>
            </a:r>
            <a:r>
              <a:rPr sz="2600" spc="13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600" spc="13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600" spc="-70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600" spc="100" dirty="0">
                <a:solidFill>
                  <a:srgbClr val="FFFFFF"/>
                </a:solidFill>
                <a:latin typeface="Arial MT"/>
                <a:cs typeface="Arial MT"/>
              </a:rPr>
              <a:t>7750390128</a:t>
            </a:r>
            <a:endParaRPr sz="2600">
              <a:latin typeface="Arial MT"/>
              <a:cs typeface="Arial MT"/>
            </a:endParaRPr>
          </a:p>
          <a:p>
            <a:pPr marL="469900">
              <a:spcBef>
                <a:spcPts val="695"/>
              </a:spcBef>
            </a:pPr>
            <a:r>
              <a:rPr sz="26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6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numbers[0]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6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0070C0"/>
                </a:solidFill>
                <a:latin typeface="Arial MT"/>
                <a:cs typeface="Arial MT"/>
              </a:rPr>
              <a:t>2</a:t>
            </a:r>
            <a:endParaRPr sz="2600">
              <a:latin typeface="Arial MT"/>
              <a:cs typeface="Arial MT"/>
            </a:endParaRPr>
          </a:p>
          <a:p>
            <a:pPr marL="469900" marR="419100">
              <a:lnSpc>
                <a:spcPts val="3790"/>
              </a:lnSpc>
              <a:spcBef>
                <a:spcPts val="145"/>
              </a:spcBef>
            </a:pPr>
            <a:r>
              <a:rPr sz="26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600" spc="-1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600" spc="130" dirty="0">
                <a:solidFill>
                  <a:srgbClr val="FF0000"/>
                </a:solidFill>
                <a:latin typeface="Arial MT"/>
                <a:cs typeface="Arial MT"/>
              </a:rPr>
              <a:t>id(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numbers</a:t>
            </a:r>
            <a:r>
              <a:rPr sz="2600" spc="13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600" spc="13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600" spc="-70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600" spc="100" dirty="0">
                <a:solidFill>
                  <a:srgbClr val="FFFFFF"/>
                </a:solidFill>
                <a:latin typeface="Arial MT"/>
                <a:cs typeface="Arial MT"/>
              </a:rPr>
              <a:t>7750390128</a:t>
            </a:r>
            <a:endParaRPr sz="2600">
              <a:latin typeface="Arial MT"/>
              <a:cs typeface="Arial MT"/>
            </a:endParaRPr>
          </a:p>
          <a:p>
            <a:pPr marL="2502535">
              <a:spcBef>
                <a:spcPts val="900"/>
              </a:spcBef>
            </a:pPr>
            <a:r>
              <a:rPr spc="70" dirty="0">
                <a:solidFill>
                  <a:srgbClr val="FFFFFF"/>
                </a:solidFill>
                <a:latin typeface="Arial MT"/>
                <a:cs typeface="Arial MT"/>
              </a:rPr>
              <a:t>7750390128</a:t>
            </a:r>
            <a:endParaRPr>
              <a:latin typeface="Arial MT"/>
              <a:cs typeface="Arial MT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7866889" y="5291327"/>
            <a:ext cx="2658745" cy="722630"/>
            <a:chOff x="6342888" y="5291327"/>
            <a:chExt cx="2658745" cy="722630"/>
          </a:xfrm>
        </p:grpSpPr>
        <p:pic>
          <p:nvPicPr>
            <p:cNvPr id="26" name="object 2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42888" y="5291327"/>
              <a:ext cx="722376" cy="722376"/>
            </a:xfrm>
            <a:prstGeom prst="rect">
              <a:avLst/>
            </a:prstGeom>
          </p:spPr>
        </p:pic>
        <p:sp>
          <p:nvSpPr>
            <p:cNvPr id="27" name="object 27"/>
            <p:cNvSpPr/>
            <p:nvPr/>
          </p:nvSpPr>
          <p:spPr>
            <a:xfrm>
              <a:off x="6390297" y="5316118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475167" y="0"/>
                  </a:moveTo>
                  <a:lnTo>
                    <a:pt x="313622" y="161546"/>
                  </a:lnTo>
                  <a:lnTo>
                    <a:pt x="152076" y="0"/>
                  </a:lnTo>
                  <a:lnTo>
                    <a:pt x="0" y="152076"/>
                  </a:lnTo>
                  <a:lnTo>
                    <a:pt x="161547" y="313621"/>
                  </a:lnTo>
                  <a:lnTo>
                    <a:pt x="0" y="475167"/>
                  </a:lnTo>
                  <a:lnTo>
                    <a:pt x="152076" y="627243"/>
                  </a:lnTo>
                  <a:lnTo>
                    <a:pt x="313622" y="465696"/>
                  </a:lnTo>
                  <a:lnTo>
                    <a:pt x="475167" y="627243"/>
                  </a:lnTo>
                  <a:lnTo>
                    <a:pt x="627244" y="475167"/>
                  </a:lnTo>
                  <a:lnTo>
                    <a:pt x="465697" y="313621"/>
                  </a:lnTo>
                  <a:lnTo>
                    <a:pt x="627244" y="152076"/>
                  </a:lnTo>
                  <a:lnTo>
                    <a:pt x="475167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390297" y="5316117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0" y="152076"/>
                  </a:moveTo>
                  <a:lnTo>
                    <a:pt x="152076" y="0"/>
                  </a:lnTo>
                  <a:lnTo>
                    <a:pt x="313622" y="161547"/>
                  </a:lnTo>
                  <a:lnTo>
                    <a:pt x="475168" y="0"/>
                  </a:lnTo>
                  <a:lnTo>
                    <a:pt x="627244" y="152076"/>
                  </a:lnTo>
                  <a:lnTo>
                    <a:pt x="465697" y="313622"/>
                  </a:lnTo>
                  <a:lnTo>
                    <a:pt x="627244" y="475168"/>
                  </a:lnTo>
                  <a:lnTo>
                    <a:pt x="475168" y="627244"/>
                  </a:lnTo>
                  <a:lnTo>
                    <a:pt x="313622" y="465697"/>
                  </a:lnTo>
                  <a:lnTo>
                    <a:pt x="152076" y="627244"/>
                  </a:lnTo>
                  <a:lnTo>
                    <a:pt x="0" y="475168"/>
                  </a:lnTo>
                  <a:lnTo>
                    <a:pt x="161547" y="313622"/>
                  </a:lnTo>
                  <a:lnTo>
                    <a:pt x="0" y="152076"/>
                  </a:lnTo>
                  <a:close/>
                </a:path>
              </a:pathLst>
            </a:custGeom>
            <a:ln w="95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343792" y="5380356"/>
              <a:ext cx="2658110" cy="546735"/>
            </a:xfrm>
            <a:custGeom>
              <a:avLst/>
              <a:gdLst/>
              <a:ahLst/>
              <a:cxnLst/>
              <a:rect l="l" t="t" r="r" b="b"/>
              <a:pathLst>
                <a:path w="2658109" h="546735">
                  <a:moveTo>
                    <a:pt x="667604" y="0"/>
                  </a:moveTo>
                  <a:lnTo>
                    <a:pt x="667604" y="546576"/>
                  </a:lnTo>
                </a:path>
                <a:path w="2658109" h="546735">
                  <a:moveTo>
                    <a:pt x="1328858" y="0"/>
                  </a:moveTo>
                  <a:lnTo>
                    <a:pt x="1328858" y="546576"/>
                  </a:lnTo>
                </a:path>
                <a:path w="2658109" h="546735">
                  <a:moveTo>
                    <a:pt x="1990112" y="0"/>
                  </a:moveTo>
                  <a:lnTo>
                    <a:pt x="1990112" y="546576"/>
                  </a:lnTo>
                </a:path>
                <a:path w="2658109" h="546735">
                  <a:moveTo>
                    <a:pt x="6350" y="0"/>
                  </a:moveTo>
                  <a:lnTo>
                    <a:pt x="6350" y="546576"/>
                  </a:lnTo>
                </a:path>
                <a:path w="2658109" h="546735">
                  <a:moveTo>
                    <a:pt x="2651366" y="0"/>
                  </a:moveTo>
                  <a:lnTo>
                    <a:pt x="2651366" y="546576"/>
                  </a:lnTo>
                </a:path>
                <a:path w="2658109" h="546735">
                  <a:moveTo>
                    <a:pt x="0" y="6350"/>
                  </a:moveTo>
                  <a:lnTo>
                    <a:pt x="2657716" y="6350"/>
                  </a:lnTo>
                </a:path>
                <a:path w="2658109" h="546735">
                  <a:moveTo>
                    <a:pt x="0" y="540226"/>
                  </a:moveTo>
                  <a:lnTo>
                    <a:pt x="2657716" y="540226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7880493" y="5424932"/>
            <a:ext cx="131000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3679">
              <a:spcBef>
                <a:spcPts val="100"/>
              </a:spcBef>
              <a:tabLst>
                <a:tab pos="894715" algn="l"/>
              </a:tabLst>
            </a:pPr>
            <a:r>
              <a:rPr sz="2400" spc="-625" dirty="0">
                <a:solidFill>
                  <a:srgbClr val="FFFFFF"/>
                </a:solidFill>
                <a:latin typeface="Arial MT"/>
                <a:cs typeface="Arial MT"/>
              </a:rPr>
              <a:t>1</a:t>
            </a:r>
            <a:r>
              <a:rPr sz="3600" spc="-937" baseline="1157" dirty="0">
                <a:solidFill>
                  <a:srgbClr val="FFFFFF"/>
                </a:solidFill>
                <a:latin typeface="Arial MT"/>
                <a:cs typeface="Arial MT"/>
              </a:rPr>
              <a:t>2	</a:t>
            </a:r>
            <a:r>
              <a:rPr sz="3600" b="1" spc="135" baseline="1157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3600" baseline="1157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9203000" y="5397477"/>
            <a:ext cx="648970" cy="403316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33655" rIns="0" bIns="0" rtlCol="0">
            <a:spAutoFit/>
          </a:bodyPr>
          <a:lstStyle/>
          <a:p>
            <a:pPr algn="ctr">
              <a:spcBef>
                <a:spcPts val="265"/>
              </a:spcBef>
            </a:pPr>
            <a:r>
              <a:rPr sz="2400" b="1" spc="90" dirty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240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864254" y="5397477"/>
            <a:ext cx="648970" cy="403316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33655" rIns="0" bIns="0" rtlCol="0">
            <a:spAutoFit/>
          </a:bodyPr>
          <a:lstStyle/>
          <a:p>
            <a:pPr algn="ctr">
              <a:spcBef>
                <a:spcPts val="265"/>
              </a:spcBef>
            </a:pPr>
            <a:r>
              <a:rPr sz="2400" b="1" spc="90" dirty="0">
                <a:solidFill>
                  <a:srgbClr val="FFFFFF"/>
                </a:solidFill>
                <a:latin typeface="Arial"/>
                <a:cs typeface="Arial"/>
              </a:rPr>
              <a:t>8</a:t>
            </a:r>
            <a:endParaRPr sz="2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16871" y="486156"/>
            <a:ext cx="435800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04" dirty="0"/>
              <a:t>Copying</a:t>
            </a:r>
            <a:r>
              <a:rPr spc="-190" dirty="0"/>
              <a:t> </a:t>
            </a:r>
            <a:r>
              <a:rPr spc="240" dirty="0"/>
              <a:t>Strings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543304"/>
            <a:ext cx="3856990" cy="33204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3229"/>
              </a:lnSpc>
              <a:spcBef>
                <a:spcPts val="100"/>
              </a:spcBef>
              <a:tabLst>
                <a:tab pos="1785620" algn="l"/>
              </a:tabLst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name	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0070C0"/>
                </a:solidFill>
                <a:latin typeface="Arial MT"/>
                <a:cs typeface="Arial MT"/>
              </a:rPr>
              <a:t>‘python’</a:t>
            </a:r>
            <a:endParaRPr sz="2700">
              <a:latin typeface="Arial MT"/>
              <a:cs typeface="Arial MT"/>
            </a:endParaRPr>
          </a:p>
          <a:p>
            <a:pPr marL="12700">
              <a:lnSpc>
                <a:spcPts val="3229"/>
              </a:lnSpc>
              <a:tabLst>
                <a:tab pos="2641600" algn="l"/>
              </a:tabLst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90" dirty="0">
                <a:solidFill>
                  <a:srgbClr val="FFFFFF"/>
                </a:solidFill>
                <a:latin typeface="Arial MT"/>
                <a:cs typeface="Arial MT"/>
              </a:rPr>
              <a:t>new_name	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1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endParaRPr sz="2700">
              <a:latin typeface="Arial MT"/>
              <a:cs typeface="Arial MT"/>
            </a:endParaRPr>
          </a:p>
          <a:p>
            <a:pPr marL="12700">
              <a:spcBef>
                <a:spcPts val="45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55" dirty="0">
                <a:solidFill>
                  <a:srgbClr val="0070C0"/>
                </a:solidFill>
                <a:latin typeface="Arial MT"/>
                <a:cs typeface="Arial MT"/>
              </a:rPr>
              <a:t>‘hello’</a:t>
            </a:r>
            <a:endParaRPr sz="2700">
              <a:latin typeface="Arial MT"/>
              <a:cs typeface="Arial MT"/>
            </a:endParaRPr>
          </a:p>
          <a:p>
            <a:pPr>
              <a:spcBef>
                <a:spcPts val="20"/>
              </a:spcBef>
            </a:pPr>
            <a:endParaRPr sz="2950">
              <a:latin typeface="Arial MT"/>
              <a:cs typeface="Arial MT"/>
            </a:endParaRPr>
          </a:p>
          <a:p>
            <a:pPr marL="12700" marR="1206500">
              <a:lnSpc>
                <a:spcPts val="3190"/>
              </a:lnSpc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1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2700" spc="13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700" spc="-73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155" dirty="0">
                <a:solidFill>
                  <a:srgbClr val="FFFFFF"/>
                </a:solidFill>
                <a:latin typeface="Arial MT"/>
                <a:cs typeface="Arial MT"/>
              </a:rPr>
              <a:t>‘hello’</a:t>
            </a:r>
            <a:endParaRPr sz="2700">
              <a:latin typeface="Arial MT"/>
              <a:cs typeface="Arial MT"/>
            </a:endParaRPr>
          </a:p>
          <a:p>
            <a:pPr marL="12700">
              <a:lnSpc>
                <a:spcPts val="3120"/>
              </a:lnSpc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4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14" dirty="0">
                <a:solidFill>
                  <a:srgbClr val="FFFFFF"/>
                </a:solidFill>
                <a:latin typeface="Arial MT"/>
                <a:cs typeface="Arial MT"/>
              </a:rPr>
              <a:t>new_name</a:t>
            </a:r>
            <a:r>
              <a:rPr sz="2700" spc="114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700">
              <a:latin typeface="Arial MT"/>
              <a:cs typeface="Arial MT"/>
            </a:endParaRPr>
          </a:p>
          <a:p>
            <a:pPr marL="12700">
              <a:spcBef>
                <a:spcPts val="50"/>
              </a:spcBef>
            </a:pP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‘python’</a:t>
            </a:r>
            <a:endParaRPr sz="2700">
              <a:latin typeface="Arial MT"/>
              <a:cs typeface="Arial MT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8217407" y="5547360"/>
            <a:ext cx="783590" cy="307975"/>
            <a:chOff x="6693407" y="5547359"/>
            <a:chExt cx="783590" cy="30797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693407" y="5547359"/>
              <a:ext cx="783335" cy="307847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6734414" y="5622445"/>
              <a:ext cx="586740" cy="118110"/>
            </a:xfrm>
            <a:custGeom>
              <a:avLst/>
              <a:gdLst/>
              <a:ahLst/>
              <a:cxnLst/>
              <a:rect l="l" t="t" r="r" b="b"/>
              <a:pathLst>
                <a:path w="586740" h="118110">
                  <a:moveTo>
                    <a:pt x="485627" y="0"/>
                  </a:moveTo>
                  <a:lnTo>
                    <a:pt x="477851" y="2046"/>
                  </a:lnTo>
                  <a:lnTo>
                    <a:pt x="470782" y="14163"/>
                  </a:lnTo>
                  <a:lnTo>
                    <a:pt x="472829" y="21940"/>
                  </a:lnTo>
                  <a:lnTo>
                    <a:pt x="514510" y="46254"/>
                  </a:lnTo>
                  <a:lnTo>
                    <a:pt x="561487" y="46254"/>
                  </a:lnTo>
                  <a:lnTo>
                    <a:pt x="561487" y="71654"/>
                  </a:lnTo>
                  <a:lnTo>
                    <a:pt x="514510" y="71654"/>
                  </a:lnTo>
                  <a:lnTo>
                    <a:pt x="472829" y="95968"/>
                  </a:lnTo>
                  <a:lnTo>
                    <a:pt x="470782" y="103744"/>
                  </a:lnTo>
                  <a:lnTo>
                    <a:pt x="477851" y="115861"/>
                  </a:lnTo>
                  <a:lnTo>
                    <a:pt x="485627" y="117908"/>
                  </a:lnTo>
                  <a:lnTo>
                    <a:pt x="564920" y="71654"/>
                  </a:lnTo>
                  <a:lnTo>
                    <a:pt x="561487" y="71654"/>
                  </a:lnTo>
                  <a:lnTo>
                    <a:pt x="564922" y="71653"/>
                  </a:lnTo>
                  <a:lnTo>
                    <a:pt x="586691" y="58954"/>
                  </a:lnTo>
                  <a:lnTo>
                    <a:pt x="485627" y="0"/>
                  </a:lnTo>
                  <a:close/>
                </a:path>
                <a:path w="586740" h="118110">
                  <a:moveTo>
                    <a:pt x="536282" y="58954"/>
                  </a:moveTo>
                  <a:lnTo>
                    <a:pt x="514510" y="71654"/>
                  </a:lnTo>
                  <a:lnTo>
                    <a:pt x="561487" y="71654"/>
                  </a:lnTo>
                  <a:lnTo>
                    <a:pt x="561487" y="69924"/>
                  </a:lnTo>
                  <a:lnTo>
                    <a:pt x="555087" y="69924"/>
                  </a:lnTo>
                  <a:lnTo>
                    <a:pt x="536282" y="58954"/>
                  </a:lnTo>
                  <a:close/>
                </a:path>
                <a:path w="586740" h="118110">
                  <a:moveTo>
                    <a:pt x="0" y="46253"/>
                  </a:moveTo>
                  <a:lnTo>
                    <a:pt x="0" y="71653"/>
                  </a:lnTo>
                  <a:lnTo>
                    <a:pt x="514512" y="71653"/>
                  </a:lnTo>
                  <a:lnTo>
                    <a:pt x="536282" y="58954"/>
                  </a:lnTo>
                  <a:lnTo>
                    <a:pt x="514510" y="46254"/>
                  </a:lnTo>
                  <a:lnTo>
                    <a:pt x="0" y="46253"/>
                  </a:lnTo>
                  <a:close/>
                </a:path>
                <a:path w="586740" h="118110">
                  <a:moveTo>
                    <a:pt x="555087" y="47984"/>
                  </a:moveTo>
                  <a:lnTo>
                    <a:pt x="536282" y="58954"/>
                  </a:lnTo>
                  <a:lnTo>
                    <a:pt x="555087" y="69924"/>
                  </a:lnTo>
                  <a:lnTo>
                    <a:pt x="555087" y="47984"/>
                  </a:lnTo>
                  <a:close/>
                </a:path>
                <a:path w="586740" h="118110">
                  <a:moveTo>
                    <a:pt x="561487" y="47984"/>
                  </a:moveTo>
                  <a:lnTo>
                    <a:pt x="555087" y="47984"/>
                  </a:lnTo>
                  <a:lnTo>
                    <a:pt x="555087" y="69924"/>
                  </a:lnTo>
                  <a:lnTo>
                    <a:pt x="561487" y="69924"/>
                  </a:lnTo>
                  <a:lnTo>
                    <a:pt x="561487" y="47984"/>
                  </a:lnTo>
                  <a:close/>
                </a:path>
                <a:path w="586740" h="118110">
                  <a:moveTo>
                    <a:pt x="514510" y="46254"/>
                  </a:moveTo>
                  <a:lnTo>
                    <a:pt x="536282" y="58954"/>
                  </a:lnTo>
                  <a:lnTo>
                    <a:pt x="555087" y="47984"/>
                  </a:lnTo>
                  <a:lnTo>
                    <a:pt x="561487" y="47984"/>
                  </a:lnTo>
                  <a:lnTo>
                    <a:pt x="561487" y="46254"/>
                  </a:lnTo>
                  <a:lnTo>
                    <a:pt x="514510" y="46254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8845049" y="5472950"/>
            <a:ext cx="1435735" cy="416781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46990" rIns="0" bIns="0" rtlCol="0">
            <a:spAutoFit/>
          </a:bodyPr>
          <a:lstStyle/>
          <a:p>
            <a:pPr marL="211454">
              <a:spcBef>
                <a:spcPts val="370"/>
              </a:spcBef>
            </a:pP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python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289464" y="5422900"/>
            <a:ext cx="186436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n</a:t>
            </a:r>
            <a:r>
              <a:rPr sz="2800" spc="65" dirty="0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r>
              <a:rPr sz="2800" spc="245" dirty="0">
                <a:solidFill>
                  <a:srgbClr val="FFFFFF"/>
                </a:solidFill>
                <a:latin typeface="Arial MT"/>
                <a:cs typeface="Arial MT"/>
              </a:rPr>
              <a:t>w</a:t>
            </a:r>
            <a:r>
              <a:rPr sz="2800" spc="-15" dirty="0">
                <a:solidFill>
                  <a:srgbClr val="FFFFFF"/>
                </a:solidFill>
                <a:latin typeface="Arial MT"/>
                <a:cs typeface="Arial MT"/>
              </a:rPr>
              <a:t>_</a:t>
            </a:r>
            <a:r>
              <a:rPr sz="2800" spc="-20" dirty="0">
                <a:solidFill>
                  <a:srgbClr val="FFFFFF"/>
                </a:solidFill>
                <a:latin typeface="Arial MT"/>
                <a:cs typeface="Arial MT"/>
              </a:rPr>
              <a:t>n</a:t>
            </a: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m</a:t>
            </a: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e</a:t>
            </a:r>
            <a:endParaRPr sz="2800">
              <a:latin typeface="Arial MT"/>
              <a:cs typeface="Arial MT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902886" y="5389371"/>
            <a:ext cx="976630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na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me</a:t>
            </a:r>
            <a:endParaRPr sz="2800">
              <a:latin typeface="Arial MT"/>
              <a:cs typeface="Arial MT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953512" y="5532120"/>
            <a:ext cx="756285" cy="307975"/>
            <a:chOff x="1429511" y="5532119"/>
            <a:chExt cx="756285" cy="307975"/>
          </a:xfrm>
        </p:grpSpPr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29511" y="5532119"/>
              <a:ext cx="755904" cy="307847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1471707" y="5607062"/>
              <a:ext cx="560070" cy="118110"/>
            </a:xfrm>
            <a:custGeom>
              <a:avLst/>
              <a:gdLst/>
              <a:ahLst/>
              <a:cxnLst/>
              <a:rect l="l" t="t" r="r" b="b"/>
              <a:pathLst>
                <a:path w="560069" h="118110">
                  <a:moveTo>
                    <a:pt x="458932" y="0"/>
                  </a:moveTo>
                  <a:lnTo>
                    <a:pt x="451156" y="2046"/>
                  </a:lnTo>
                  <a:lnTo>
                    <a:pt x="444087" y="14163"/>
                  </a:lnTo>
                  <a:lnTo>
                    <a:pt x="446133" y="21940"/>
                  </a:lnTo>
                  <a:lnTo>
                    <a:pt x="487814" y="46254"/>
                  </a:lnTo>
                  <a:lnTo>
                    <a:pt x="534790" y="46254"/>
                  </a:lnTo>
                  <a:lnTo>
                    <a:pt x="534790" y="71654"/>
                  </a:lnTo>
                  <a:lnTo>
                    <a:pt x="487814" y="71654"/>
                  </a:lnTo>
                  <a:lnTo>
                    <a:pt x="446133" y="95968"/>
                  </a:lnTo>
                  <a:lnTo>
                    <a:pt x="444087" y="103744"/>
                  </a:lnTo>
                  <a:lnTo>
                    <a:pt x="451154" y="115861"/>
                  </a:lnTo>
                  <a:lnTo>
                    <a:pt x="458932" y="117908"/>
                  </a:lnTo>
                  <a:lnTo>
                    <a:pt x="538225" y="71654"/>
                  </a:lnTo>
                  <a:lnTo>
                    <a:pt x="534790" y="71654"/>
                  </a:lnTo>
                  <a:lnTo>
                    <a:pt x="538226" y="71653"/>
                  </a:lnTo>
                  <a:lnTo>
                    <a:pt x="559996" y="58954"/>
                  </a:lnTo>
                  <a:lnTo>
                    <a:pt x="458932" y="0"/>
                  </a:lnTo>
                  <a:close/>
                </a:path>
                <a:path w="560069" h="118110">
                  <a:moveTo>
                    <a:pt x="509586" y="58954"/>
                  </a:moveTo>
                  <a:lnTo>
                    <a:pt x="487814" y="71654"/>
                  </a:lnTo>
                  <a:lnTo>
                    <a:pt x="534790" y="71654"/>
                  </a:lnTo>
                  <a:lnTo>
                    <a:pt x="534790" y="69924"/>
                  </a:lnTo>
                  <a:lnTo>
                    <a:pt x="528392" y="69924"/>
                  </a:lnTo>
                  <a:lnTo>
                    <a:pt x="509586" y="58954"/>
                  </a:lnTo>
                  <a:close/>
                </a:path>
                <a:path w="560069" h="118110">
                  <a:moveTo>
                    <a:pt x="0" y="46253"/>
                  </a:moveTo>
                  <a:lnTo>
                    <a:pt x="0" y="71653"/>
                  </a:lnTo>
                  <a:lnTo>
                    <a:pt x="487816" y="71653"/>
                  </a:lnTo>
                  <a:lnTo>
                    <a:pt x="509586" y="58954"/>
                  </a:lnTo>
                  <a:lnTo>
                    <a:pt x="487814" y="46254"/>
                  </a:lnTo>
                  <a:lnTo>
                    <a:pt x="0" y="46253"/>
                  </a:lnTo>
                  <a:close/>
                </a:path>
                <a:path w="560069" h="118110">
                  <a:moveTo>
                    <a:pt x="528392" y="47984"/>
                  </a:moveTo>
                  <a:lnTo>
                    <a:pt x="509586" y="58954"/>
                  </a:lnTo>
                  <a:lnTo>
                    <a:pt x="528392" y="69924"/>
                  </a:lnTo>
                  <a:lnTo>
                    <a:pt x="528392" y="47984"/>
                  </a:lnTo>
                  <a:close/>
                </a:path>
                <a:path w="560069" h="118110">
                  <a:moveTo>
                    <a:pt x="534790" y="47984"/>
                  </a:moveTo>
                  <a:lnTo>
                    <a:pt x="528392" y="47984"/>
                  </a:lnTo>
                  <a:lnTo>
                    <a:pt x="528392" y="69924"/>
                  </a:lnTo>
                  <a:lnTo>
                    <a:pt x="534790" y="69924"/>
                  </a:lnTo>
                  <a:lnTo>
                    <a:pt x="534790" y="47984"/>
                  </a:lnTo>
                  <a:close/>
                </a:path>
                <a:path w="560069" h="118110">
                  <a:moveTo>
                    <a:pt x="487814" y="46254"/>
                  </a:moveTo>
                  <a:lnTo>
                    <a:pt x="509586" y="58954"/>
                  </a:lnTo>
                  <a:lnTo>
                    <a:pt x="528392" y="47984"/>
                  </a:lnTo>
                  <a:lnTo>
                    <a:pt x="534790" y="47984"/>
                  </a:lnTo>
                  <a:lnTo>
                    <a:pt x="534790" y="46254"/>
                  </a:lnTo>
                  <a:lnTo>
                    <a:pt x="487814" y="46254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3555645" y="5404407"/>
            <a:ext cx="1435735" cy="414857"/>
          </a:xfrm>
          <a:prstGeom prst="rect">
            <a:avLst/>
          </a:prstGeom>
          <a:ln w="12700">
            <a:solidFill>
              <a:srgbClr val="FFFFFF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211454">
              <a:spcBef>
                <a:spcPts val="355"/>
              </a:spcBef>
            </a:pP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python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2913889" y="5702808"/>
            <a:ext cx="795655" cy="972819"/>
            <a:chOff x="1389888" y="5702807"/>
            <a:chExt cx="795655" cy="972819"/>
          </a:xfrm>
        </p:grpSpPr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89888" y="5702807"/>
              <a:ext cx="795527" cy="972312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1431604" y="5724859"/>
              <a:ext cx="600075" cy="774700"/>
            </a:xfrm>
            <a:custGeom>
              <a:avLst/>
              <a:gdLst/>
              <a:ahLst/>
              <a:cxnLst/>
              <a:rect l="l" t="t" r="r" b="b"/>
              <a:pathLst>
                <a:path w="600075" h="774700">
                  <a:moveTo>
                    <a:pt x="501289" y="706518"/>
                  </a:moveTo>
                  <a:lnTo>
                    <a:pt x="493878" y="709640"/>
                  </a:lnTo>
                  <a:lnTo>
                    <a:pt x="488588" y="722633"/>
                  </a:lnTo>
                  <a:lnTo>
                    <a:pt x="491710" y="730043"/>
                  </a:lnTo>
                  <a:lnTo>
                    <a:pt x="600076" y="774163"/>
                  </a:lnTo>
                  <a:lnTo>
                    <a:pt x="598503" y="761940"/>
                  </a:lnTo>
                  <a:lnTo>
                    <a:pt x="574638" y="761940"/>
                  </a:lnTo>
                  <a:lnTo>
                    <a:pt x="545980" y="724714"/>
                  </a:lnTo>
                  <a:lnTo>
                    <a:pt x="501289" y="706518"/>
                  </a:lnTo>
                  <a:close/>
                </a:path>
                <a:path w="600075" h="774700">
                  <a:moveTo>
                    <a:pt x="545980" y="724714"/>
                  </a:moveTo>
                  <a:lnTo>
                    <a:pt x="574638" y="761940"/>
                  </a:lnTo>
                  <a:lnTo>
                    <a:pt x="582597" y="755812"/>
                  </a:lnTo>
                  <a:lnTo>
                    <a:pt x="572104" y="755812"/>
                  </a:lnTo>
                  <a:lnTo>
                    <a:pt x="569325" y="734219"/>
                  </a:lnTo>
                  <a:lnTo>
                    <a:pt x="545980" y="724714"/>
                  </a:lnTo>
                  <a:close/>
                </a:path>
                <a:path w="600075" h="774700">
                  <a:moveTo>
                    <a:pt x="578775" y="653204"/>
                  </a:moveTo>
                  <a:lnTo>
                    <a:pt x="564861" y="654995"/>
                  </a:lnTo>
                  <a:lnTo>
                    <a:pt x="559948" y="661360"/>
                  </a:lnTo>
                  <a:lnTo>
                    <a:pt x="566107" y="709220"/>
                  </a:lnTo>
                  <a:lnTo>
                    <a:pt x="594765" y="746445"/>
                  </a:lnTo>
                  <a:lnTo>
                    <a:pt x="574638" y="761940"/>
                  </a:lnTo>
                  <a:lnTo>
                    <a:pt x="598503" y="761940"/>
                  </a:lnTo>
                  <a:lnTo>
                    <a:pt x="585141" y="658118"/>
                  </a:lnTo>
                  <a:lnTo>
                    <a:pt x="578775" y="653204"/>
                  </a:lnTo>
                  <a:close/>
                </a:path>
                <a:path w="600075" h="774700">
                  <a:moveTo>
                    <a:pt x="569325" y="734219"/>
                  </a:moveTo>
                  <a:lnTo>
                    <a:pt x="572104" y="755812"/>
                  </a:lnTo>
                  <a:lnTo>
                    <a:pt x="589489" y="742429"/>
                  </a:lnTo>
                  <a:lnTo>
                    <a:pt x="569325" y="734219"/>
                  </a:lnTo>
                  <a:close/>
                </a:path>
                <a:path w="600075" h="774700">
                  <a:moveTo>
                    <a:pt x="566107" y="709220"/>
                  </a:moveTo>
                  <a:lnTo>
                    <a:pt x="569325" y="734219"/>
                  </a:lnTo>
                  <a:lnTo>
                    <a:pt x="589489" y="742429"/>
                  </a:lnTo>
                  <a:lnTo>
                    <a:pt x="572104" y="755812"/>
                  </a:lnTo>
                  <a:lnTo>
                    <a:pt x="582597" y="755812"/>
                  </a:lnTo>
                  <a:lnTo>
                    <a:pt x="594765" y="746445"/>
                  </a:lnTo>
                  <a:lnTo>
                    <a:pt x="566107" y="709220"/>
                  </a:lnTo>
                  <a:close/>
                </a:path>
                <a:path w="600075" h="774700">
                  <a:moveTo>
                    <a:pt x="20126" y="0"/>
                  </a:moveTo>
                  <a:lnTo>
                    <a:pt x="0" y="15494"/>
                  </a:lnTo>
                  <a:lnTo>
                    <a:pt x="545980" y="724714"/>
                  </a:lnTo>
                  <a:lnTo>
                    <a:pt x="569325" y="734219"/>
                  </a:lnTo>
                  <a:lnTo>
                    <a:pt x="566107" y="709220"/>
                  </a:lnTo>
                  <a:lnTo>
                    <a:pt x="2012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3555645" y="6290528"/>
            <a:ext cx="1435735" cy="416140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46355" rIns="0" bIns="0" rtlCol="0">
            <a:spAutoFit/>
          </a:bodyPr>
          <a:lstStyle/>
          <a:p>
            <a:pPr marL="360045">
              <a:spcBef>
                <a:spcPts val="365"/>
              </a:spcBef>
            </a:pP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hello</a:t>
            </a:r>
            <a:endParaRPr sz="2400">
              <a:latin typeface="Arial MT"/>
              <a:cs typeface="Arial MT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3874008" y="5334001"/>
            <a:ext cx="725805" cy="725805"/>
            <a:chOff x="2350007" y="5334000"/>
            <a:chExt cx="725805" cy="725805"/>
          </a:xfrm>
        </p:grpSpPr>
        <p:pic>
          <p:nvPicPr>
            <p:cNvPr id="19" name="object 1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50007" y="5334000"/>
              <a:ext cx="725424" cy="725424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2399620" y="5360215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80" h="627379">
                  <a:moveTo>
                    <a:pt x="475167" y="0"/>
                  </a:moveTo>
                  <a:lnTo>
                    <a:pt x="313621" y="161546"/>
                  </a:lnTo>
                  <a:lnTo>
                    <a:pt x="152074" y="0"/>
                  </a:lnTo>
                  <a:lnTo>
                    <a:pt x="0" y="152076"/>
                  </a:lnTo>
                  <a:lnTo>
                    <a:pt x="161546" y="313621"/>
                  </a:lnTo>
                  <a:lnTo>
                    <a:pt x="0" y="475167"/>
                  </a:lnTo>
                  <a:lnTo>
                    <a:pt x="152074" y="627243"/>
                  </a:lnTo>
                  <a:lnTo>
                    <a:pt x="313621" y="465696"/>
                  </a:lnTo>
                  <a:lnTo>
                    <a:pt x="475167" y="627243"/>
                  </a:lnTo>
                  <a:lnTo>
                    <a:pt x="627242" y="475167"/>
                  </a:lnTo>
                  <a:lnTo>
                    <a:pt x="465696" y="313621"/>
                  </a:lnTo>
                  <a:lnTo>
                    <a:pt x="627242" y="152076"/>
                  </a:lnTo>
                  <a:lnTo>
                    <a:pt x="475167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399619" y="5360214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80" h="627379">
                  <a:moveTo>
                    <a:pt x="0" y="152076"/>
                  </a:moveTo>
                  <a:lnTo>
                    <a:pt x="152076" y="0"/>
                  </a:lnTo>
                  <a:lnTo>
                    <a:pt x="313622" y="161547"/>
                  </a:lnTo>
                  <a:lnTo>
                    <a:pt x="475168" y="0"/>
                  </a:lnTo>
                  <a:lnTo>
                    <a:pt x="627244" y="152076"/>
                  </a:lnTo>
                  <a:lnTo>
                    <a:pt x="465697" y="313622"/>
                  </a:lnTo>
                  <a:lnTo>
                    <a:pt x="627244" y="475168"/>
                  </a:lnTo>
                  <a:lnTo>
                    <a:pt x="475168" y="627244"/>
                  </a:lnTo>
                  <a:lnTo>
                    <a:pt x="313622" y="465697"/>
                  </a:lnTo>
                  <a:lnTo>
                    <a:pt x="152076" y="627244"/>
                  </a:lnTo>
                  <a:lnTo>
                    <a:pt x="0" y="475168"/>
                  </a:lnTo>
                  <a:lnTo>
                    <a:pt x="161547" y="313622"/>
                  </a:lnTo>
                  <a:lnTo>
                    <a:pt x="0" y="152076"/>
                  </a:lnTo>
                  <a:close/>
                </a:path>
              </a:pathLst>
            </a:custGeom>
            <a:ln w="95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height.py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739"/>
            <a:ext cx="10515600" cy="4719224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Get the user, gender and height information, and tell them if they are taller/shorter/equal to the average.</a:t>
            </a:r>
          </a:p>
          <a:p>
            <a:r>
              <a:rPr lang="en-US" dirty="0">
                <a:latin typeface="Arial" panose="020B0604020202020204" pitchFamily="34" charset="0"/>
              </a:rPr>
              <a:t>The respective average heights for males and females are:</a:t>
            </a:r>
          </a:p>
          <a:p>
            <a:r>
              <a:rPr lang="en-US" dirty="0">
                <a:latin typeface="Arial" panose="020B0604020202020204" pitchFamily="34" charset="0"/>
              </a:rPr>
              <a:t>Males: 175 cm, Females: 165 cm</a:t>
            </a:r>
            <a:endParaRPr lang="en-US" b="0" i="0" dirty="0">
              <a:effectLst/>
              <a:latin typeface="Arial" panose="020B0604020202020204" pitchFamily="34" charset="0"/>
            </a:endParaRPr>
          </a:p>
          <a:p>
            <a:r>
              <a:rPr lang="en-US" dirty="0">
                <a:latin typeface="Arial" panose="020B0604020202020204" pitchFamily="34" charset="0"/>
              </a:rPr>
              <a:t>How many inputs do we need?</a:t>
            </a:r>
          </a:p>
          <a:p>
            <a:r>
              <a:rPr lang="en-US" dirty="0">
                <a:latin typeface="Arial" panose="020B0604020202020204" pitchFamily="34" charset="0"/>
              </a:rPr>
              <a:t>You can only use strings.</a:t>
            </a:r>
          </a:p>
          <a:p>
            <a:r>
              <a:rPr lang="en-US" dirty="0">
                <a:latin typeface="Arial" panose="020B0604020202020204" pitchFamily="34" charset="0"/>
              </a:rPr>
              <a:t>Checkout the (height.py) script.</a:t>
            </a:r>
          </a:p>
        </p:txBody>
      </p:sp>
    </p:spTree>
    <p:extLst>
      <p:ext uri="{BB962C8B-B14F-4D97-AF65-F5344CB8AC3E}">
        <p14:creationId xmlns:p14="http://schemas.microsoft.com/office/powerpoint/2010/main" val="172793954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48658" y="486156"/>
            <a:ext cx="3694429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04" dirty="0"/>
              <a:t>Copying</a:t>
            </a:r>
            <a:r>
              <a:rPr spc="-204" dirty="0"/>
              <a:t> </a:t>
            </a:r>
            <a:r>
              <a:rPr spc="225" dirty="0"/>
              <a:t>Lists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532635"/>
            <a:ext cx="8068309" cy="4203074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355600" marR="5080" indent="-342900">
              <a:lnSpc>
                <a:spcPts val="2880"/>
              </a:lnSpc>
              <a:spcBef>
                <a:spcPts val="7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Since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Lists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mutable,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variables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only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store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reference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object</a:t>
            </a:r>
            <a:endParaRPr sz="3000">
              <a:latin typeface="Arial MT"/>
              <a:cs typeface="Arial MT"/>
            </a:endParaRPr>
          </a:p>
          <a:p>
            <a:pPr>
              <a:spcBef>
                <a:spcPts val="50"/>
              </a:spcBef>
              <a:buClr>
                <a:srgbClr val="FFFFFF"/>
              </a:buClr>
              <a:buFont typeface="Arial MT"/>
              <a:buChar char="•"/>
            </a:pPr>
            <a:endParaRPr sz="3700">
              <a:latin typeface="Arial MT"/>
              <a:cs typeface="Arial MT"/>
            </a:endParaRPr>
          </a:p>
          <a:p>
            <a:pPr marL="355600" marR="895350" indent="-342900">
              <a:lnSpc>
                <a:spcPts val="2900"/>
              </a:lnSpc>
              <a:buChar char="•"/>
              <a:tabLst>
                <a:tab pos="354965" algn="l"/>
                <a:tab pos="355600" algn="l"/>
              </a:tabLst>
            </a:pP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3000" spc="2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want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copy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list,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need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to </a:t>
            </a:r>
            <a:r>
              <a:rPr sz="3000" spc="-8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copy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its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endParaRPr sz="3000">
              <a:latin typeface="Arial MT"/>
              <a:cs typeface="Arial MT"/>
            </a:endParaRPr>
          </a:p>
          <a:p>
            <a:pPr>
              <a:spcBef>
                <a:spcPts val="45"/>
              </a:spcBef>
              <a:buClr>
                <a:srgbClr val="FFFFFF"/>
              </a:buClr>
              <a:buFont typeface="Arial MT"/>
              <a:buChar char="•"/>
            </a:pPr>
            <a:endParaRPr sz="3700">
              <a:latin typeface="Arial MT"/>
              <a:cs typeface="Arial MT"/>
            </a:endParaRPr>
          </a:p>
          <a:p>
            <a:pPr marL="355600" marR="488315" indent="-342900">
              <a:lnSpc>
                <a:spcPts val="2900"/>
              </a:lnSpc>
              <a:spcBef>
                <a:spcPts val="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Just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assigning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new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variable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will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950" b="1" spc="30" dirty="0">
                <a:solidFill>
                  <a:srgbClr val="FF0000"/>
                </a:solidFill>
                <a:latin typeface="Arial"/>
                <a:cs typeface="Arial"/>
              </a:rPr>
              <a:t>not</a:t>
            </a:r>
            <a:r>
              <a:rPr sz="2950" b="1" spc="-7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create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copy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000" spc="2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endParaRPr sz="3000">
              <a:latin typeface="Arial MT"/>
              <a:cs typeface="Arial MT"/>
            </a:endParaRPr>
          </a:p>
          <a:p>
            <a:pPr marL="755650" marR="930910" indent="-285750">
              <a:lnSpc>
                <a:spcPts val="2520"/>
              </a:lnSpc>
              <a:spcBef>
                <a:spcPts val="600"/>
              </a:spcBef>
            </a:pPr>
            <a:r>
              <a:rPr sz="2600" dirty="0">
                <a:solidFill>
                  <a:srgbClr val="FFFFFF"/>
                </a:solidFill>
                <a:latin typeface="Arial MT"/>
                <a:cs typeface="Arial MT"/>
              </a:rPr>
              <a:t>–</a:t>
            </a:r>
            <a:r>
              <a:rPr sz="2600" spc="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Both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variables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pointing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0" dirty="0">
                <a:solidFill>
                  <a:srgbClr val="FFFFFF"/>
                </a:solidFill>
                <a:latin typeface="Arial MT"/>
                <a:cs typeface="Arial MT"/>
              </a:rPr>
              <a:t>same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memory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location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where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stored</a:t>
            </a:r>
            <a:endParaRPr sz="26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31033" y="486156"/>
            <a:ext cx="632968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Example:</a:t>
            </a:r>
            <a:r>
              <a:rPr spc="-160" dirty="0"/>
              <a:t> </a:t>
            </a:r>
            <a:r>
              <a:rPr spc="204" dirty="0"/>
              <a:t>Copying</a:t>
            </a:r>
            <a:r>
              <a:rPr spc="-160" dirty="0"/>
              <a:t> </a:t>
            </a:r>
            <a:r>
              <a:rPr spc="225" dirty="0"/>
              <a:t>Lists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522476"/>
            <a:ext cx="6956425" cy="296100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>
              <a:spcBef>
                <a:spcPts val="865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[‘Jon’,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‘Sansa’,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‘Arya’]</a:t>
            </a:r>
            <a:endParaRPr sz="3200">
              <a:latin typeface="Arial MT"/>
              <a:cs typeface="Arial MT"/>
            </a:endParaRPr>
          </a:p>
          <a:p>
            <a:pPr marL="12700">
              <a:spcBef>
                <a:spcPts val="770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5" dirty="0">
                <a:solidFill>
                  <a:srgbClr val="FFFFFF"/>
                </a:solidFill>
                <a:latin typeface="Arial MT"/>
                <a:cs typeface="Arial MT"/>
              </a:rPr>
              <a:t>names_copy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endParaRPr sz="3200">
              <a:latin typeface="Arial MT"/>
              <a:cs typeface="Arial MT"/>
            </a:endParaRPr>
          </a:p>
          <a:p>
            <a:pPr marL="12700">
              <a:spcBef>
                <a:spcPts val="865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names_copy[1]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‘Robb’</a:t>
            </a:r>
            <a:endParaRPr sz="3200">
              <a:latin typeface="Arial MT"/>
              <a:cs typeface="Arial MT"/>
            </a:endParaRPr>
          </a:p>
          <a:p>
            <a:pPr marL="12700" marR="2755265">
              <a:lnSpc>
                <a:spcPts val="4610"/>
              </a:lnSpc>
              <a:spcBef>
                <a:spcPts val="70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 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200" spc="16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[‘Jon’,</a:t>
            </a:r>
            <a:r>
              <a:rPr sz="32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‘Robb’,</a:t>
            </a:r>
            <a:r>
              <a:rPr sz="32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‘Arya’]</a:t>
            </a:r>
            <a:endParaRPr sz="32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327702" y="4968747"/>
            <a:ext cx="1842135" cy="11557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38505">
              <a:lnSpc>
                <a:spcPct val="138600"/>
              </a:lnSpc>
              <a:spcBef>
                <a:spcPts val="100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names 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 n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s_</a:t>
            </a:r>
            <a:r>
              <a:rPr sz="2800" spc="-25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o</a:t>
            </a: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p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4093464" y="5373623"/>
            <a:ext cx="1201420" cy="698500"/>
            <a:chOff x="2569464" y="5373623"/>
            <a:chExt cx="1201420" cy="69850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69464" y="5373623"/>
              <a:ext cx="1200912" cy="466344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2612047" y="5395332"/>
              <a:ext cx="1003300" cy="302895"/>
            </a:xfrm>
            <a:custGeom>
              <a:avLst/>
              <a:gdLst/>
              <a:ahLst/>
              <a:cxnLst/>
              <a:rect l="l" t="t" r="r" b="b"/>
              <a:pathLst>
                <a:path w="1003300" h="302895">
                  <a:moveTo>
                    <a:pt x="929883" y="264752"/>
                  </a:moveTo>
                  <a:lnTo>
                    <a:pt x="883446" y="277870"/>
                  </a:lnTo>
                  <a:lnTo>
                    <a:pt x="879520" y="284888"/>
                  </a:lnTo>
                  <a:lnTo>
                    <a:pt x="883334" y="298388"/>
                  </a:lnTo>
                  <a:lnTo>
                    <a:pt x="890352" y="302314"/>
                  </a:lnTo>
                  <a:lnTo>
                    <a:pt x="981732" y="276499"/>
                  </a:lnTo>
                  <a:lnTo>
                    <a:pt x="975367" y="276499"/>
                  </a:lnTo>
                  <a:lnTo>
                    <a:pt x="929883" y="264752"/>
                  </a:lnTo>
                  <a:close/>
                </a:path>
                <a:path w="1003300" h="302895">
                  <a:moveTo>
                    <a:pt x="954139" y="257899"/>
                  </a:moveTo>
                  <a:lnTo>
                    <a:pt x="929883" y="264752"/>
                  </a:lnTo>
                  <a:lnTo>
                    <a:pt x="975367" y="276499"/>
                  </a:lnTo>
                  <a:lnTo>
                    <a:pt x="976213" y="273223"/>
                  </a:lnTo>
                  <a:lnTo>
                    <a:pt x="969604" y="273223"/>
                  </a:lnTo>
                  <a:lnTo>
                    <a:pt x="954139" y="257899"/>
                  </a:lnTo>
                  <a:close/>
                </a:path>
                <a:path w="1003300" h="302895">
                  <a:moveTo>
                    <a:pt x="919836" y="188151"/>
                  </a:moveTo>
                  <a:lnTo>
                    <a:pt x="911795" y="188188"/>
                  </a:lnTo>
                  <a:lnTo>
                    <a:pt x="901922" y="198153"/>
                  </a:lnTo>
                  <a:lnTo>
                    <a:pt x="901959" y="206194"/>
                  </a:lnTo>
                  <a:lnTo>
                    <a:pt x="936235" y="240159"/>
                  </a:lnTo>
                  <a:lnTo>
                    <a:pt x="981718" y="251906"/>
                  </a:lnTo>
                  <a:lnTo>
                    <a:pt x="975367" y="276499"/>
                  </a:lnTo>
                  <a:lnTo>
                    <a:pt x="981732" y="276499"/>
                  </a:lnTo>
                  <a:lnTo>
                    <a:pt x="1002948" y="270505"/>
                  </a:lnTo>
                  <a:lnTo>
                    <a:pt x="919836" y="188151"/>
                  </a:lnTo>
                  <a:close/>
                </a:path>
                <a:path w="1003300" h="302895">
                  <a:moveTo>
                    <a:pt x="975090" y="251981"/>
                  </a:moveTo>
                  <a:lnTo>
                    <a:pt x="954139" y="257899"/>
                  </a:lnTo>
                  <a:lnTo>
                    <a:pt x="969604" y="273223"/>
                  </a:lnTo>
                  <a:lnTo>
                    <a:pt x="975090" y="251981"/>
                  </a:lnTo>
                  <a:close/>
                </a:path>
                <a:path w="1003300" h="302895">
                  <a:moveTo>
                    <a:pt x="981699" y="251981"/>
                  </a:moveTo>
                  <a:lnTo>
                    <a:pt x="975090" y="251981"/>
                  </a:lnTo>
                  <a:lnTo>
                    <a:pt x="969604" y="273223"/>
                  </a:lnTo>
                  <a:lnTo>
                    <a:pt x="976213" y="273223"/>
                  </a:lnTo>
                  <a:lnTo>
                    <a:pt x="981699" y="251981"/>
                  </a:lnTo>
                  <a:close/>
                </a:path>
                <a:path w="1003300" h="302895">
                  <a:moveTo>
                    <a:pt x="6351" y="0"/>
                  </a:moveTo>
                  <a:lnTo>
                    <a:pt x="0" y="24593"/>
                  </a:lnTo>
                  <a:lnTo>
                    <a:pt x="929883" y="264752"/>
                  </a:lnTo>
                  <a:lnTo>
                    <a:pt x="954139" y="257899"/>
                  </a:lnTo>
                  <a:lnTo>
                    <a:pt x="936235" y="240159"/>
                  </a:lnTo>
                  <a:lnTo>
                    <a:pt x="6351" y="0"/>
                  </a:lnTo>
                  <a:close/>
                </a:path>
                <a:path w="1003300" h="302895">
                  <a:moveTo>
                    <a:pt x="936235" y="240159"/>
                  </a:moveTo>
                  <a:lnTo>
                    <a:pt x="954139" y="257899"/>
                  </a:lnTo>
                  <a:lnTo>
                    <a:pt x="975090" y="251981"/>
                  </a:lnTo>
                  <a:lnTo>
                    <a:pt x="981699" y="251981"/>
                  </a:lnTo>
                  <a:lnTo>
                    <a:pt x="936235" y="24015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69464" y="5532119"/>
              <a:ext cx="1200912" cy="539496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611219" y="5641725"/>
              <a:ext cx="1003935" cy="368935"/>
            </a:xfrm>
            <a:custGeom>
              <a:avLst/>
              <a:gdLst/>
              <a:ahLst/>
              <a:cxnLst/>
              <a:rect l="l" t="t" r="r" b="b"/>
              <a:pathLst>
                <a:path w="1003935" h="368935">
                  <a:moveTo>
                    <a:pt x="931271" y="34787"/>
                  </a:moveTo>
                  <a:lnTo>
                    <a:pt x="0" y="344219"/>
                  </a:lnTo>
                  <a:lnTo>
                    <a:pt x="8008" y="368323"/>
                  </a:lnTo>
                  <a:lnTo>
                    <a:pt x="939281" y="58890"/>
                  </a:lnTo>
                  <a:lnTo>
                    <a:pt x="955936" y="39974"/>
                  </a:lnTo>
                  <a:lnTo>
                    <a:pt x="931271" y="34787"/>
                  </a:lnTo>
                  <a:close/>
                </a:path>
                <a:path w="1003935" h="368935">
                  <a:moveTo>
                    <a:pt x="984252" y="19973"/>
                  </a:moveTo>
                  <a:lnTo>
                    <a:pt x="975854" y="19973"/>
                  </a:lnTo>
                  <a:lnTo>
                    <a:pt x="983862" y="44077"/>
                  </a:lnTo>
                  <a:lnTo>
                    <a:pt x="939281" y="58890"/>
                  </a:lnTo>
                  <a:lnTo>
                    <a:pt x="907392" y="95108"/>
                  </a:lnTo>
                  <a:lnTo>
                    <a:pt x="907902" y="103133"/>
                  </a:lnTo>
                  <a:lnTo>
                    <a:pt x="918430" y="112403"/>
                  </a:lnTo>
                  <a:lnTo>
                    <a:pt x="926456" y="111893"/>
                  </a:lnTo>
                  <a:lnTo>
                    <a:pt x="1003774" y="24079"/>
                  </a:lnTo>
                  <a:lnTo>
                    <a:pt x="984252" y="19973"/>
                  </a:lnTo>
                  <a:close/>
                </a:path>
                <a:path w="1003935" h="368935">
                  <a:moveTo>
                    <a:pt x="955936" y="39974"/>
                  </a:moveTo>
                  <a:lnTo>
                    <a:pt x="939281" y="58890"/>
                  </a:lnTo>
                  <a:lnTo>
                    <a:pt x="982727" y="44454"/>
                  </a:lnTo>
                  <a:lnTo>
                    <a:pt x="977242" y="44454"/>
                  </a:lnTo>
                  <a:lnTo>
                    <a:pt x="955936" y="39974"/>
                  </a:lnTo>
                  <a:close/>
                </a:path>
                <a:path w="1003935" h="368935">
                  <a:moveTo>
                    <a:pt x="970324" y="23634"/>
                  </a:moveTo>
                  <a:lnTo>
                    <a:pt x="955936" y="39974"/>
                  </a:lnTo>
                  <a:lnTo>
                    <a:pt x="977242" y="44454"/>
                  </a:lnTo>
                  <a:lnTo>
                    <a:pt x="970324" y="23634"/>
                  </a:lnTo>
                  <a:close/>
                </a:path>
                <a:path w="1003935" h="368935">
                  <a:moveTo>
                    <a:pt x="977070" y="23634"/>
                  </a:moveTo>
                  <a:lnTo>
                    <a:pt x="970324" y="23634"/>
                  </a:lnTo>
                  <a:lnTo>
                    <a:pt x="977242" y="44454"/>
                  </a:lnTo>
                  <a:lnTo>
                    <a:pt x="982727" y="44454"/>
                  </a:lnTo>
                  <a:lnTo>
                    <a:pt x="983862" y="44077"/>
                  </a:lnTo>
                  <a:lnTo>
                    <a:pt x="977070" y="23634"/>
                  </a:lnTo>
                  <a:close/>
                </a:path>
                <a:path w="1003935" h="368935">
                  <a:moveTo>
                    <a:pt x="975854" y="19973"/>
                  </a:moveTo>
                  <a:lnTo>
                    <a:pt x="931271" y="34787"/>
                  </a:lnTo>
                  <a:lnTo>
                    <a:pt x="955936" y="39974"/>
                  </a:lnTo>
                  <a:lnTo>
                    <a:pt x="970324" y="23634"/>
                  </a:lnTo>
                  <a:lnTo>
                    <a:pt x="977070" y="23634"/>
                  </a:lnTo>
                  <a:lnTo>
                    <a:pt x="975854" y="19973"/>
                  </a:lnTo>
                  <a:close/>
                </a:path>
                <a:path w="1003935" h="368935">
                  <a:moveTo>
                    <a:pt x="889276" y="0"/>
                  </a:moveTo>
                  <a:lnTo>
                    <a:pt x="882542" y="4394"/>
                  </a:lnTo>
                  <a:lnTo>
                    <a:pt x="879655" y="18121"/>
                  </a:lnTo>
                  <a:lnTo>
                    <a:pt x="884049" y="24856"/>
                  </a:lnTo>
                  <a:lnTo>
                    <a:pt x="931271" y="34787"/>
                  </a:lnTo>
                  <a:lnTo>
                    <a:pt x="975854" y="19973"/>
                  </a:lnTo>
                  <a:lnTo>
                    <a:pt x="984252" y="19973"/>
                  </a:lnTo>
                  <a:lnTo>
                    <a:pt x="889276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6486144" y="5309615"/>
            <a:ext cx="722630" cy="722630"/>
            <a:chOff x="4962144" y="5309615"/>
            <a:chExt cx="722630" cy="722630"/>
          </a:xfrm>
        </p:grpSpPr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62144" y="5309615"/>
              <a:ext cx="722376" cy="722376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5008942" y="5334970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475167" y="0"/>
                  </a:moveTo>
                  <a:lnTo>
                    <a:pt x="313621" y="161547"/>
                  </a:lnTo>
                  <a:lnTo>
                    <a:pt x="152076" y="0"/>
                  </a:lnTo>
                  <a:lnTo>
                    <a:pt x="0" y="152076"/>
                  </a:lnTo>
                  <a:lnTo>
                    <a:pt x="161546" y="313622"/>
                  </a:lnTo>
                  <a:lnTo>
                    <a:pt x="0" y="475168"/>
                  </a:lnTo>
                  <a:lnTo>
                    <a:pt x="152076" y="627244"/>
                  </a:lnTo>
                  <a:lnTo>
                    <a:pt x="313621" y="465697"/>
                  </a:lnTo>
                  <a:lnTo>
                    <a:pt x="475167" y="627244"/>
                  </a:lnTo>
                  <a:lnTo>
                    <a:pt x="627244" y="475168"/>
                  </a:lnTo>
                  <a:lnTo>
                    <a:pt x="465696" y="313622"/>
                  </a:lnTo>
                  <a:lnTo>
                    <a:pt x="627244" y="152076"/>
                  </a:lnTo>
                  <a:lnTo>
                    <a:pt x="475167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5008941" y="5334970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0" y="152076"/>
                  </a:moveTo>
                  <a:lnTo>
                    <a:pt x="152076" y="0"/>
                  </a:lnTo>
                  <a:lnTo>
                    <a:pt x="313622" y="161547"/>
                  </a:lnTo>
                  <a:lnTo>
                    <a:pt x="475168" y="0"/>
                  </a:lnTo>
                  <a:lnTo>
                    <a:pt x="627244" y="152076"/>
                  </a:lnTo>
                  <a:lnTo>
                    <a:pt x="465697" y="313622"/>
                  </a:lnTo>
                  <a:lnTo>
                    <a:pt x="627244" y="475168"/>
                  </a:lnTo>
                  <a:lnTo>
                    <a:pt x="475168" y="627244"/>
                  </a:lnTo>
                  <a:lnTo>
                    <a:pt x="313622" y="465697"/>
                  </a:lnTo>
                  <a:lnTo>
                    <a:pt x="152076" y="627244"/>
                  </a:lnTo>
                  <a:lnTo>
                    <a:pt x="0" y="475168"/>
                  </a:lnTo>
                  <a:lnTo>
                    <a:pt x="161547" y="313622"/>
                  </a:lnTo>
                  <a:lnTo>
                    <a:pt x="0" y="152076"/>
                  </a:lnTo>
                  <a:close/>
                </a:path>
              </a:pathLst>
            </a:custGeom>
            <a:ln w="95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5138939" y="5404214"/>
            <a:ext cx="1158875" cy="450123"/>
          </a:xfrm>
          <a:prstGeom prst="rect">
            <a:avLst/>
          </a:prstGeom>
          <a:ln w="12700">
            <a:solidFill>
              <a:srgbClr val="FFFFFF"/>
            </a:solidFill>
          </a:ln>
        </p:spPr>
        <p:txBody>
          <a:bodyPr vert="horz" wrap="square" lIns="0" tIns="19050" rIns="0" bIns="0" rtlCol="0">
            <a:spAutoFit/>
          </a:bodyPr>
          <a:lstStyle/>
          <a:p>
            <a:pPr marL="335280">
              <a:spcBef>
                <a:spcPts val="150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Jon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297685" y="5404214"/>
            <a:ext cx="1158875" cy="450123"/>
          </a:xfrm>
          <a:prstGeom prst="rect">
            <a:avLst/>
          </a:prstGeom>
          <a:ln w="12700">
            <a:solidFill>
              <a:srgbClr val="FFFFFF"/>
            </a:solidFill>
          </a:ln>
        </p:spPr>
        <p:txBody>
          <a:bodyPr vert="horz" wrap="square" lIns="0" tIns="19050" rIns="0" bIns="0" rtlCol="0">
            <a:spAutoFit/>
          </a:bodyPr>
          <a:lstStyle/>
          <a:p>
            <a:pPr marL="163830">
              <a:spcBef>
                <a:spcPts val="150"/>
              </a:spcBef>
            </a:pPr>
            <a:r>
              <a:rPr sz="2800" spc="-665" dirty="0">
                <a:solidFill>
                  <a:srgbClr val="FFFFFF"/>
                </a:solidFill>
                <a:latin typeface="Calibri"/>
                <a:cs typeface="Calibri"/>
              </a:rPr>
              <a:t>SRaonbsba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456431" y="5404214"/>
            <a:ext cx="1158875" cy="450123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19050" rIns="0" bIns="0" rtlCol="0">
            <a:spAutoFit/>
          </a:bodyPr>
          <a:lstStyle/>
          <a:p>
            <a:pPr marL="250825">
              <a:spcBef>
                <a:spcPts val="150"/>
              </a:spcBef>
            </a:pP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Arya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59596" y="486156"/>
            <a:ext cx="647255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4" dirty="0"/>
              <a:t>How</a:t>
            </a:r>
            <a:r>
              <a:rPr spc="-145" dirty="0"/>
              <a:t> </a:t>
            </a:r>
            <a:r>
              <a:rPr spc="270" dirty="0"/>
              <a:t>to</a:t>
            </a:r>
            <a:r>
              <a:rPr spc="-135" dirty="0"/>
              <a:t> </a:t>
            </a:r>
            <a:r>
              <a:rPr spc="260" dirty="0"/>
              <a:t>copy</a:t>
            </a:r>
            <a:r>
              <a:rPr spc="-135" dirty="0"/>
              <a:t> </a:t>
            </a:r>
            <a:r>
              <a:rPr spc="225" dirty="0"/>
              <a:t>Lists</a:t>
            </a:r>
            <a:r>
              <a:rPr spc="-135" dirty="0"/>
              <a:t> </a:t>
            </a:r>
            <a:r>
              <a:rPr spc="195" dirty="0"/>
              <a:t>then?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522476"/>
            <a:ext cx="6956425" cy="296100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>
              <a:spcBef>
                <a:spcPts val="865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[‘Jon’,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‘Sansa’,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‘Arya’]</a:t>
            </a:r>
            <a:endParaRPr sz="3200">
              <a:latin typeface="Arial MT"/>
              <a:cs typeface="Arial MT"/>
            </a:endParaRPr>
          </a:p>
          <a:p>
            <a:pPr marL="12700">
              <a:spcBef>
                <a:spcPts val="770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5" dirty="0">
                <a:solidFill>
                  <a:srgbClr val="FFFFFF"/>
                </a:solidFill>
                <a:latin typeface="Arial MT"/>
                <a:cs typeface="Arial MT"/>
              </a:rPr>
              <a:t>names_copy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40" dirty="0">
                <a:solidFill>
                  <a:srgbClr val="FFFFFF"/>
                </a:solidFill>
                <a:latin typeface="Arial MT"/>
                <a:cs typeface="Arial MT"/>
              </a:rPr>
              <a:t>[]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+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endParaRPr sz="3200">
              <a:latin typeface="Arial MT"/>
              <a:cs typeface="Arial MT"/>
            </a:endParaRPr>
          </a:p>
          <a:p>
            <a:pPr marL="12700">
              <a:spcBef>
                <a:spcPts val="865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names_copy[1]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‘Robb’</a:t>
            </a:r>
            <a:endParaRPr sz="3200">
              <a:latin typeface="Arial MT"/>
              <a:cs typeface="Arial MT"/>
            </a:endParaRPr>
          </a:p>
          <a:p>
            <a:pPr marL="12700" marR="2565400">
              <a:lnSpc>
                <a:spcPts val="4610"/>
              </a:lnSpc>
              <a:spcBef>
                <a:spcPts val="70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 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200" spc="16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[‘Jon’,</a:t>
            </a:r>
            <a:r>
              <a:rPr sz="32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‘Sansa’,</a:t>
            </a:r>
            <a:r>
              <a:rPr sz="32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‘Arya’]</a:t>
            </a:r>
            <a:endParaRPr sz="32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138939" y="5044378"/>
            <a:ext cx="1158875" cy="450123"/>
          </a:xfrm>
          <a:prstGeom prst="rect">
            <a:avLst/>
          </a:prstGeom>
          <a:ln w="12700">
            <a:solidFill>
              <a:srgbClr val="FFFFFF"/>
            </a:solidFill>
          </a:ln>
        </p:spPr>
        <p:txBody>
          <a:bodyPr vert="horz" wrap="square" lIns="0" tIns="19050" rIns="0" bIns="0" rtlCol="0">
            <a:spAutoFit/>
          </a:bodyPr>
          <a:lstStyle/>
          <a:p>
            <a:pPr marL="335280">
              <a:spcBef>
                <a:spcPts val="150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Jon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97685" y="5044378"/>
            <a:ext cx="1158875" cy="450123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19050" rIns="0" bIns="0" rtlCol="0">
            <a:spAutoFit/>
          </a:bodyPr>
          <a:lstStyle/>
          <a:p>
            <a:pPr marL="163830">
              <a:spcBef>
                <a:spcPts val="150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Sansa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456431" y="5044378"/>
            <a:ext cx="1158875" cy="450123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19050" rIns="0" bIns="0" rtlCol="0">
            <a:spAutoFit/>
          </a:bodyPr>
          <a:lstStyle/>
          <a:p>
            <a:pPr marL="250825">
              <a:spcBef>
                <a:spcPts val="150"/>
              </a:spcBef>
            </a:pP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Arya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43357" y="5044947"/>
            <a:ext cx="982344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310063" y="5864859"/>
            <a:ext cx="184213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names_copy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72839" y="5172456"/>
            <a:ext cx="1621536" cy="307847"/>
          </a:xfrm>
          <a:prstGeom prst="rect">
            <a:avLst/>
          </a:prstGeom>
        </p:spPr>
      </p:pic>
      <p:sp>
        <p:nvSpPr>
          <p:cNvPr id="10" name="object 10"/>
          <p:cNvSpPr/>
          <p:nvPr/>
        </p:nvSpPr>
        <p:spPr>
          <a:xfrm>
            <a:off x="3715870" y="5247034"/>
            <a:ext cx="1423670" cy="118110"/>
          </a:xfrm>
          <a:custGeom>
            <a:avLst/>
            <a:gdLst/>
            <a:ahLst/>
            <a:cxnLst/>
            <a:rect l="l" t="t" r="r" b="b"/>
            <a:pathLst>
              <a:path w="1423670" h="118110">
                <a:moveTo>
                  <a:pt x="1322062" y="0"/>
                </a:moveTo>
                <a:lnTo>
                  <a:pt x="1314286" y="2047"/>
                </a:lnTo>
                <a:lnTo>
                  <a:pt x="1307217" y="14164"/>
                </a:lnTo>
                <a:lnTo>
                  <a:pt x="1309264" y="21940"/>
                </a:lnTo>
                <a:lnTo>
                  <a:pt x="1350945" y="46254"/>
                </a:lnTo>
                <a:lnTo>
                  <a:pt x="1397922" y="46254"/>
                </a:lnTo>
                <a:lnTo>
                  <a:pt x="1397922" y="71654"/>
                </a:lnTo>
                <a:lnTo>
                  <a:pt x="1350945" y="71654"/>
                </a:lnTo>
                <a:lnTo>
                  <a:pt x="1309264" y="95968"/>
                </a:lnTo>
                <a:lnTo>
                  <a:pt x="1307217" y="103745"/>
                </a:lnTo>
                <a:lnTo>
                  <a:pt x="1314286" y="115862"/>
                </a:lnTo>
                <a:lnTo>
                  <a:pt x="1322062" y="117908"/>
                </a:lnTo>
                <a:lnTo>
                  <a:pt x="1401354" y="71654"/>
                </a:lnTo>
                <a:lnTo>
                  <a:pt x="1397922" y="71654"/>
                </a:lnTo>
                <a:lnTo>
                  <a:pt x="1401356" y="71653"/>
                </a:lnTo>
                <a:lnTo>
                  <a:pt x="1423126" y="58954"/>
                </a:lnTo>
                <a:lnTo>
                  <a:pt x="1322062" y="0"/>
                </a:lnTo>
                <a:close/>
              </a:path>
              <a:path w="1423670" h="118110">
                <a:moveTo>
                  <a:pt x="1372716" y="58954"/>
                </a:moveTo>
                <a:lnTo>
                  <a:pt x="1350945" y="71654"/>
                </a:lnTo>
                <a:lnTo>
                  <a:pt x="1397922" y="71654"/>
                </a:lnTo>
                <a:lnTo>
                  <a:pt x="1397922" y="69924"/>
                </a:lnTo>
                <a:lnTo>
                  <a:pt x="1391522" y="69924"/>
                </a:lnTo>
                <a:lnTo>
                  <a:pt x="1372716" y="58954"/>
                </a:lnTo>
                <a:close/>
              </a:path>
              <a:path w="1423670" h="118110">
                <a:moveTo>
                  <a:pt x="0" y="46253"/>
                </a:moveTo>
                <a:lnTo>
                  <a:pt x="0" y="71653"/>
                </a:lnTo>
                <a:lnTo>
                  <a:pt x="1350947" y="71653"/>
                </a:lnTo>
                <a:lnTo>
                  <a:pt x="1372716" y="58954"/>
                </a:lnTo>
                <a:lnTo>
                  <a:pt x="1350945" y="46254"/>
                </a:lnTo>
                <a:lnTo>
                  <a:pt x="0" y="46253"/>
                </a:lnTo>
                <a:close/>
              </a:path>
              <a:path w="1423670" h="118110">
                <a:moveTo>
                  <a:pt x="1391522" y="47984"/>
                </a:moveTo>
                <a:lnTo>
                  <a:pt x="1372716" y="58954"/>
                </a:lnTo>
                <a:lnTo>
                  <a:pt x="1391522" y="69924"/>
                </a:lnTo>
                <a:lnTo>
                  <a:pt x="1391522" y="47984"/>
                </a:lnTo>
                <a:close/>
              </a:path>
              <a:path w="1423670" h="118110">
                <a:moveTo>
                  <a:pt x="1397922" y="47984"/>
                </a:moveTo>
                <a:lnTo>
                  <a:pt x="1391522" y="47984"/>
                </a:lnTo>
                <a:lnTo>
                  <a:pt x="1391522" y="69924"/>
                </a:lnTo>
                <a:lnTo>
                  <a:pt x="1397922" y="69924"/>
                </a:lnTo>
                <a:lnTo>
                  <a:pt x="1397922" y="47984"/>
                </a:lnTo>
                <a:close/>
              </a:path>
              <a:path w="1423670" h="118110">
                <a:moveTo>
                  <a:pt x="1350945" y="46254"/>
                </a:moveTo>
                <a:lnTo>
                  <a:pt x="1372716" y="58954"/>
                </a:lnTo>
                <a:lnTo>
                  <a:pt x="1391522" y="47984"/>
                </a:lnTo>
                <a:lnTo>
                  <a:pt x="1397922" y="47984"/>
                </a:lnTo>
                <a:lnTo>
                  <a:pt x="1397922" y="46254"/>
                </a:lnTo>
                <a:lnTo>
                  <a:pt x="1350945" y="4625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1" name="object 11"/>
          <p:cNvGrpSpPr/>
          <p:nvPr/>
        </p:nvGrpSpPr>
        <p:grpSpPr>
          <a:xfrm>
            <a:off x="4096511" y="5699759"/>
            <a:ext cx="4525010" cy="722630"/>
            <a:chOff x="2572511" y="5699759"/>
            <a:chExt cx="4525010" cy="722630"/>
          </a:xfrm>
        </p:grpSpPr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72511" y="5992367"/>
              <a:ext cx="1197864" cy="30784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2615223" y="6067209"/>
              <a:ext cx="1000125" cy="118110"/>
            </a:xfrm>
            <a:custGeom>
              <a:avLst/>
              <a:gdLst/>
              <a:ahLst/>
              <a:cxnLst/>
              <a:rect l="l" t="t" r="r" b="b"/>
              <a:pathLst>
                <a:path w="1000125" h="118110">
                  <a:moveTo>
                    <a:pt x="898709" y="0"/>
                  </a:moveTo>
                  <a:lnTo>
                    <a:pt x="890932" y="2046"/>
                  </a:lnTo>
                  <a:lnTo>
                    <a:pt x="883864" y="14163"/>
                  </a:lnTo>
                  <a:lnTo>
                    <a:pt x="885911" y="21940"/>
                  </a:lnTo>
                  <a:lnTo>
                    <a:pt x="927592" y="46254"/>
                  </a:lnTo>
                  <a:lnTo>
                    <a:pt x="974568" y="46254"/>
                  </a:lnTo>
                  <a:lnTo>
                    <a:pt x="974568" y="71654"/>
                  </a:lnTo>
                  <a:lnTo>
                    <a:pt x="927592" y="71654"/>
                  </a:lnTo>
                  <a:lnTo>
                    <a:pt x="885911" y="95968"/>
                  </a:lnTo>
                  <a:lnTo>
                    <a:pt x="883864" y="103744"/>
                  </a:lnTo>
                  <a:lnTo>
                    <a:pt x="890932" y="115861"/>
                  </a:lnTo>
                  <a:lnTo>
                    <a:pt x="898709" y="117908"/>
                  </a:lnTo>
                  <a:lnTo>
                    <a:pt x="978001" y="71654"/>
                  </a:lnTo>
                  <a:lnTo>
                    <a:pt x="974568" y="71654"/>
                  </a:lnTo>
                  <a:lnTo>
                    <a:pt x="978003" y="71653"/>
                  </a:lnTo>
                  <a:lnTo>
                    <a:pt x="999773" y="58954"/>
                  </a:lnTo>
                  <a:lnTo>
                    <a:pt x="898709" y="0"/>
                  </a:lnTo>
                  <a:close/>
                </a:path>
                <a:path w="1000125" h="118110">
                  <a:moveTo>
                    <a:pt x="949363" y="58954"/>
                  </a:moveTo>
                  <a:lnTo>
                    <a:pt x="927592" y="71654"/>
                  </a:lnTo>
                  <a:lnTo>
                    <a:pt x="974568" y="71654"/>
                  </a:lnTo>
                  <a:lnTo>
                    <a:pt x="974568" y="69924"/>
                  </a:lnTo>
                  <a:lnTo>
                    <a:pt x="968169" y="69924"/>
                  </a:lnTo>
                  <a:lnTo>
                    <a:pt x="949363" y="58954"/>
                  </a:lnTo>
                  <a:close/>
                </a:path>
                <a:path w="1000125" h="118110">
                  <a:moveTo>
                    <a:pt x="0" y="46253"/>
                  </a:moveTo>
                  <a:lnTo>
                    <a:pt x="0" y="71653"/>
                  </a:lnTo>
                  <a:lnTo>
                    <a:pt x="927594" y="71653"/>
                  </a:lnTo>
                  <a:lnTo>
                    <a:pt x="949363" y="58954"/>
                  </a:lnTo>
                  <a:lnTo>
                    <a:pt x="927592" y="46254"/>
                  </a:lnTo>
                  <a:lnTo>
                    <a:pt x="0" y="46253"/>
                  </a:lnTo>
                  <a:close/>
                </a:path>
                <a:path w="1000125" h="118110">
                  <a:moveTo>
                    <a:pt x="968169" y="47984"/>
                  </a:moveTo>
                  <a:lnTo>
                    <a:pt x="949363" y="58954"/>
                  </a:lnTo>
                  <a:lnTo>
                    <a:pt x="968169" y="69924"/>
                  </a:lnTo>
                  <a:lnTo>
                    <a:pt x="968169" y="47984"/>
                  </a:lnTo>
                  <a:close/>
                </a:path>
                <a:path w="1000125" h="118110">
                  <a:moveTo>
                    <a:pt x="974568" y="47984"/>
                  </a:moveTo>
                  <a:lnTo>
                    <a:pt x="968169" y="47984"/>
                  </a:lnTo>
                  <a:lnTo>
                    <a:pt x="968169" y="69924"/>
                  </a:lnTo>
                  <a:lnTo>
                    <a:pt x="974568" y="69924"/>
                  </a:lnTo>
                  <a:lnTo>
                    <a:pt x="974568" y="47984"/>
                  </a:lnTo>
                  <a:close/>
                </a:path>
                <a:path w="1000125" h="118110">
                  <a:moveTo>
                    <a:pt x="927592" y="46254"/>
                  </a:moveTo>
                  <a:lnTo>
                    <a:pt x="949363" y="58954"/>
                  </a:lnTo>
                  <a:lnTo>
                    <a:pt x="968169" y="47984"/>
                  </a:lnTo>
                  <a:lnTo>
                    <a:pt x="974568" y="47984"/>
                  </a:lnTo>
                  <a:lnTo>
                    <a:pt x="974568" y="46254"/>
                  </a:lnTo>
                  <a:lnTo>
                    <a:pt x="927592" y="46254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608588" y="5787638"/>
              <a:ext cx="3489325" cy="535940"/>
            </a:xfrm>
            <a:custGeom>
              <a:avLst/>
              <a:gdLst/>
              <a:ahLst/>
              <a:cxnLst/>
              <a:rect l="l" t="t" r="r" b="b"/>
              <a:pathLst>
                <a:path w="3489325" h="535939">
                  <a:moveTo>
                    <a:pt x="6350" y="0"/>
                  </a:moveTo>
                  <a:lnTo>
                    <a:pt x="6350" y="535920"/>
                  </a:lnTo>
                </a:path>
                <a:path w="3489325" h="535939">
                  <a:moveTo>
                    <a:pt x="1165096" y="0"/>
                  </a:moveTo>
                  <a:lnTo>
                    <a:pt x="1165096" y="535920"/>
                  </a:lnTo>
                </a:path>
                <a:path w="3489325" h="535939">
                  <a:moveTo>
                    <a:pt x="2323842" y="0"/>
                  </a:moveTo>
                  <a:lnTo>
                    <a:pt x="2323842" y="535920"/>
                  </a:lnTo>
                </a:path>
                <a:path w="3489325" h="535939">
                  <a:moveTo>
                    <a:pt x="3482588" y="0"/>
                  </a:moveTo>
                  <a:lnTo>
                    <a:pt x="3482588" y="535920"/>
                  </a:lnTo>
                </a:path>
                <a:path w="3489325" h="535939">
                  <a:moveTo>
                    <a:pt x="0" y="6350"/>
                  </a:moveTo>
                  <a:lnTo>
                    <a:pt x="3488938" y="6350"/>
                  </a:lnTo>
                </a:path>
                <a:path w="3489325" h="535939">
                  <a:moveTo>
                    <a:pt x="0" y="529570"/>
                  </a:moveTo>
                  <a:lnTo>
                    <a:pt x="3488938" y="52957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983479" y="5699759"/>
              <a:ext cx="722376" cy="722376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5030482" y="5724052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475167" y="0"/>
                  </a:moveTo>
                  <a:lnTo>
                    <a:pt x="313622" y="161547"/>
                  </a:lnTo>
                  <a:lnTo>
                    <a:pt x="152076" y="0"/>
                  </a:lnTo>
                  <a:lnTo>
                    <a:pt x="0" y="152076"/>
                  </a:lnTo>
                  <a:lnTo>
                    <a:pt x="161547" y="313622"/>
                  </a:lnTo>
                  <a:lnTo>
                    <a:pt x="0" y="475168"/>
                  </a:lnTo>
                  <a:lnTo>
                    <a:pt x="152076" y="627243"/>
                  </a:lnTo>
                  <a:lnTo>
                    <a:pt x="313622" y="465697"/>
                  </a:lnTo>
                  <a:lnTo>
                    <a:pt x="475167" y="627243"/>
                  </a:lnTo>
                  <a:lnTo>
                    <a:pt x="627244" y="475168"/>
                  </a:lnTo>
                  <a:lnTo>
                    <a:pt x="465697" y="313622"/>
                  </a:lnTo>
                  <a:lnTo>
                    <a:pt x="627244" y="152076"/>
                  </a:lnTo>
                  <a:lnTo>
                    <a:pt x="475167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030483" y="5724053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0" y="152076"/>
                  </a:moveTo>
                  <a:lnTo>
                    <a:pt x="152076" y="0"/>
                  </a:lnTo>
                  <a:lnTo>
                    <a:pt x="313622" y="161547"/>
                  </a:lnTo>
                  <a:lnTo>
                    <a:pt x="475168" y="0"/>
                  </a:lnTo>
                  <a:lnTo>
                    <a:pt x="627244" y="152076"/>
                  </a:lnTo>
                  <a:lnTo>
                    <a:pt x="465697" y="313622"/>
                  </a:lnTo>
                  <a:lnTo>
                    <a:pt x="627244" y="475168"/>
                  </a:lnTo>
                  <a:lnTo>
                    <a:pt x="475168" y="627244"/>
                  </a:lnTo>
                  <a:lnTo>
                    <a:pt x="313622" y="465697"/>
                  </a:lnTo>
                  <a:lnTo>
                    <a:pt x="152076" y="627244"/>
                  </a:lnTo>
                  <a:lnTo>
                    <a:pt x="0" y="475168"/>
                  </a:lnTo>
                  <a:lnTo>
                    <a:pt x="161547" y="313622"/>
                  </a:lnTo>
                  <a:lnTo>
                    <a:pt x="0" y="152076"/>
                  </a:lnTo>
                  <a:close/>
                </a:path>
              </a:pathLst>
            </a:custGeom>
            <a:ln w="95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619097" y="5784214"/>
              <a:ext cx="3468370" cy="530860"/>
            </a:xfrm>
            <a:custGeom>
              <a:avLst/>
              <a:gdLst/>
              <a:ahLst/>
              <a:cxnLst/>
              <a:rect l="l" t="t" r="r" b="b"/>
              <a:pathLst>
                <a:path w="3468370" h="530860">
                  <a:moveTo>
                    <a:pt x="1178287" y="0"/>
                  </a:moveTo>
                  <a:lnTo>
                    <a:pt x="1178287" y="530860"/>
                  </a:lnTo>
                </a:path>
                <a:path w="3468370" h="530860">
                  <a:moveTo>
                    <a:pt x="2289664" y="0"/>
                  </a:moveTo>
                  <a:lnTo>
                    <a:pt x="2289664" y="530860"/>
                  </a:lnTo>
                </a:path>
                <a:path w="3468370" h="530860">
                  <a:moveTo>
                    <a:pt x="6350" y="0"/>
                  </a:moveTo>
                  <a:lnTo>
                    <a:pt x="6350" y="530860"/>
                  </a:lnTo>
                </a:path>
                <a:path w="3468370" h="530860">
                  <a:moveTo>
                    <a:pt x="3461601" y="0"/>
                  </a:moveTo>
                  <a:lnTo>
                    <a:pt x="3461601" y="530860"/>
                  </a:lnTo>
                </a:path>
                <a:path w="3468370" h="530860">
                  <a:moveTo>
                    <a:pt x="0" y="6350"/>
                  </a:moveTo>
                  <a:lnTo>
                    <a:pt x="3467951" y="6350"/>
                  </a:lnTo>
                </a:path>
                <a:path w="3468370" h="530860">
                  <a:moveTo>
                    <a:pt x="0" y="524510"/>
                  </a:moveTo>
                  <a:lnTo>
                    <a:pt x="3467951" y="52451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" name="object 19"/>
          <p:cNvSpPr txBox="1"/>
          <p:nvPr/>
        </p:nvSpPr>
        <p:spPr>
          <a:xfrm>
            <a:off x="5155798" y="5800851"/>
            <a:ext cx="2282825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35915">
              <a:spcBef>
                <a:spcPts val="100"/>
              </a:spcBef>
              <a:tabLst>
                <a:tab pos="1305560" algn="l"/>
              </a:tabLst>
            </a:pPr>
            <a:r>
              <a:rPr sz="2800" b="1" spc="-35" dirty="0">
                <a:solidFill>
                  <a:srgbClr val="FFFFFF"/>
                </a:solidFill>
                <a:latin typeface="Calibri"/>
                <a:cs typeface="Calibri"/>
              </a:rPr>
              <a:t>Jon	</a:t>
            </a:r>
            <a:r>
              <a:rPr sz="2800" spc="-665" dirty="0">
                <a:solidFill>
                  <a:srgbClr val="FFFFFF"/>
                </a:solidFill>
                <a:latin typeface="Calibri"/>
                <a:cs typeface="Calibri"/>
              </a:rPr>
              <a:t>SRaonbsba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450946" y="5800338"/>
            <a:ext cx="1147445" cy="441146"/>
          </a:xfrm>
          <a:prstGeom prst="rect">
            <a:avLst/>
          </a:prstGeom>
          <a:solidFill>
            <a:srgbClr val="000000"/>
          </a:solidFill>
        </p:spPr>
        <p:txBody>
          <a:bodyPr vert="horz" wrap="square" lIns="0" tIns="10160" rIns="0" bIns="0" rtlCol="0">
            <a:spAutoFit/>
          </a:bodyPr>
          <a:lstStyle/>
          <a:p>
            <a:pPr marL="239395">
              <a:spcBef>
                <a:spcPts val="80"/>
              </a:spcBef>
            </a:pPr>
            <a:r>
              <a:rPr sz="2800" b="1" spc="-60" dirty="0">
                <a:solidFill>
                  <a:srgbClr val="FFFFFF"/>
                </a:solidFill>
                <a:latin typeface="Calibri"/>
                <a:cs typeface="Calibri"/>
              </a:rPr>
              <a:t>Arya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19601" y="486156"/>
            <a:ext cx="335216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25" dirty="0"/>
              <a:t>Lists</a:t>
            </a:r>
            <a:r>
              <a:rPr spc="-190" dirty="0"/>
              <a:t> </a:t>
            </a:r>
            <a:r>
              <a:rPr spc="235" dirty="0"/>
              <a:t>Length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532636"/>
            <a:ext cx="7545070" cy="4577535"/>
          </a:xfrm>
          <a:prstGeom prst="rect">
            <a:avLst/>
          </a:prstGeom>
        </p:spPr>
        <p:txBody>
          <a:bodyPr vert="horz" wrap="square" lIns="0" tIns="100965" rIns="0" bIns="0" rtlCol="0">
            <a:spAutoFit/>
          </a:bodyPr>
          <a:lstStyle/>
          <a:p>
            <a:pPr marL="355600" marR="5080" indent="-342900">
              <a:lnSpc>
                <a:spcPts val="2880"/>
              </a:lnSpc>
              <a:spcBef>
                <a:spcPts val="79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-1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check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many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using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05" dirty="0">
                <a:solidFill>
                  <a:srgbClr val="D32CFF"/>
                </a:solidFill>
                <a:latin typeface="Arial MT"/>
                <a:cs typeface="Arial MT"/>
              </a:rPr>
              <a:t>len()</a:t>
            </a:r>
            <a:r>
              <a:rPr sz="3000" spc="-8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function:</a:t>
            </a:r>
            <a:endParaRPr sz="30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3150">
              <a:latin typeface="Arial MT"/>
              <a:cs typeface="Arial MT"/>
            </a:endParaRPr>
          </a:p>
          <a:p>
            <a:pPr marL="127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5" dirty="0">
                <a:solidFill>
                  <a:srgbClr val="0070C0"/>
                </a:solidFill>
                <a:latin typeface="Arial MT"/>
                <a:cs typeface="Arial MT"/>
              </a:rPr>
              <a:t>[‘Jon’,</a:t>
            </a:r>
            <a:r>
              <a:rPr sz="3000" spc="-9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0070C0"/>
                </a:solidFill>
                <a:latin typeface="Arial MT"/>
                <a:cs typeface="Arial MT"/>
              </a:rPr>
              <a:t>‘Sansa’,</a:t>
            </a:r>
            <a:r>
              <a:rPr sz="3000" spc="-9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0070C0"/>
                </a:solidFill>
                <a:latin typeface="Arial MT"/>
                <a:cs typeface="Arial MT"/>
              </a:rPr>
              <a:t>‘Robb’]</a:t>
            </a:r>
            <a:endParaRPr sz="3000">
              <a:latin typeface="Arial MT"/>
              <a:cs typeface="Arial MT"/>
            </a:endParaRPr>
          </a:p>
          <a:p>
            <a:pPr marL="12700" marR="4704715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4" dirty="0">
                <a:solidFill>
                  <a:srgbClr val="D32CFF"/>
                </a:solidFill>
                <a:latin typeface="Arial MT"/>
                <a:cs typeface="Arial MT"/>
              </a:rPr>
              <a:t>len(</a:t>
            </a:r>
            <a:r>
              <a:rPr sz="3000" spc="114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3000" spc="114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000" spc="-819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0070C0"/>
                </a:solidFill>
                <a:latin typeface="Arial MT"/>
                <a:cs typeface="Arial MT"/>
              </a:rPr>
              <a:t>3</a:t>
            </a:r>
            <a:endParaRPr sz="3000">
              <a:latin typeface="Arial MT"/>
              <a:cs typeface="Arial MT"/>
            </a:endParaRPr>
          </a:p>
          <a:p>
            <a:pPr>
              <a:spcBef>
                <a:spcPts val="35"/>
              </a:spcBef>
            </a:pPr>
            <a:endParaRPr sz="3100">
              <a:latin typeface="Arial MT"/>
              <a:cs typeface="Arial MT"/>
            </a:endParaRPr>
          </a:p>
          <a:p>
            <a:pPr marL="127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225" dirty="0">
                <a:solidFill>
                  <a:srgbClr val="0070C0"/>
                </a:solidFill>
                <a:latin typeface="Arial MT"/>
                <a:cs typeface="Arial MT"/>
              </a:rPr>
              <a:t>[]</a:t>
            </a:r>
            <a:endParaRPr sz="3000">
              <a:latin typeface="Arial MT"/>
              <a:cs typeface="Arial MT"/>
            </a:endParaRPr>
          </a:p>
          <a:p>
            <a:pPr marL="12700" marR="470408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4" dirty="0">
                <a:solidFill>
                  <a:srgbClr val="D32CFF"/>
                </a:solidFill>
                <a:latin typeface="Arial MT"/>
                <a:cs typeface="Arial MT"/>
              </a:rPr>
              <a:t>len</a:t>
            </a:r>
            <a:r>
              <a:rPr sz="3000" spc="114" dirty="0">
                <a:solidFill>
                  <a:srgbClr val="FFFFFF"/>
                </a:solidFill>
                <a:latin typeface="Arial MT"/>
                <a:cs typeface="Arial MT"/>
              </a:rPr>
              <a:t>(names)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0070C0"/>
                </a:solidFill>
                <a:latin typeface="Arial MT"/>
                <a:cs typeface="Arial MT"/>
              </a:rPr>
              <a:t>0</a:t>
            </a:r>
            <a:endParaRPr sz="3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5300135" y="2890994"/>
            <a:ext cx="4639733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35" dirty="0"/>
              <a:t>List</a:t>
            </a:r>
            <a:r>
              <a:rPr spc="-210" dirty="0"/>
              <a:t> </a:t>
            </a:r>
            <a:r>
              <a:rPr spc="200" dirty="0"/>
              <a:t>Methods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xfrm>
            <a:off x="3296761" y="4592828"/>
            <a:ext cx="8646481" cy="111222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494030" marR="5080">
              <a:lnSpc>
                <a:spcPct val="99200"/>
              </a:lnSpc>
              <a:spcBef>
                <a:spcPts val="120"/>
              </a:spcBef>
            </a:pPr>
            <a:r>
              <a:rPr spc="110" dirty="0"/>
              <a:t>Note: </a:t>
            </a:r>
            <a:r>
              <a:rPr spc="105" dirty="0"/>
              <a:t>Since </a:t>
            </a:r>
            <a:r>
              <a:rPr spc="120" dirty="0"/>
              <a:t>lists are </a:t>
            </a:r>
            <a:r>
              <a:rPr spc="95" dirty="0"/>
              <a:t>mutable, </a:t>
            </a:r>
            <a:r>
              <a:rPr spc="125" dirty="0"/>
              <a:t>most list </a:t>
            </a:r>
            <a:r>
              <a:rPr spc="130" dirty="0"/>
              <a:t> </a:t>
            </a:r>
            <a:r>
              <a:rPr spc="125" dirty="0"/>
              <a:t>methods</a:t>
            </a:r>
            <a:r>
              <a:rPr spc="-75" dirty="0"/>
              <a:t> </a:t>
            </a:r>
            <a:r>
              <a:rPr spc="140" dirty="0"/>
              <a:t>can</a:t>
            </a:r>
            <a:r>
              <a:rPr spc="-70" dirty="0"/>
              <a:t> </a:t>
            </a:r>
            <a:r>
              <a:rPr spc="140" dirty="0"/>
              <a:t>alter</a:t>
            </a:r>
            <a:r>
              <a:rPr spc="-75" dirty="0"/>
              <a:t> </a:t>
            </a:r>
            <a:r>
              <a:rPr spc="125" dirty="0"/>
              <a:t>the</a:t>
            </a:r>
            <a:r>
              <a:rPr spc="-70" dirty="0"/>
              <a:t> </a:t>
            </a:r>
            <a:r>
              <a:rPr spc="145" dirty="0"/>
              <a:t>content</a:t>
            </a:r>
            <a:r>
              <a:rPr spc="-70" dirty="0"/>
              <a:t> </a:t>
            </a:r>
            <a:r>
              <a:rPr spc="120" dirty="0"/>
              <a:t>of</a:t>
            </a:r>
            <a:r>
              <a:rPr spc="195" dirty="0"/>
              <a:t> </a:t>
            </a:r>
            <a:r>
              <a:rPr spc="125" dirty="0"/>
              <a:t>the</a:t>
            </a:r>
            <a:r>
              <a:rPr spc="-70" dirty="0"/>
              <a:t> </a:t>
            </a:r>
            <a:r>
              <a:rPr spc="114" dirty="0"/>
              <a:t>list. </a:t>
            </a:r>
            <a:r>
              <a:rPr spc="-650" dirty="0"/>
              <a:t> </a:t>
            </a:r>
            <a:r>
              <a:rPr spc="60" dirty="0"/>
              <a:t>They</a:t>
            </a:r>
            <a:r>
              <a:rPr spc="-75" dirty="0"/>
              <a:t> </a:t>
            </a:r>
            <a:r>
              <a:rPr spc="140" dirty="0"/>
              <a:t>do</a:t>
            </a:r>
            <a:r>
              <a:rPr spc="-70" dirty="0"/>
              <a:t> </a:t>
            </a:r>
            <a:r>
              <a:rPr spc="20" dirty="0"/>
              <a:t>NOT</a:t>
            </a:r>
            <a:r>
              <a:rPr spc="-75" dirty="0"/>
              <a:t> </a:t>
            </a:r>
            <a:r>
              <a:rPr spc="155" dirty="0"/>
              <a:t>return</a:t>
            </a:r>
            <a:r>
              <a:rPr spc="-70" dirty="0"/>
              <a:t> </a:t>
            </a:r>
            <a:r>
              <a:rPr spc="125" dirty="0"/>
              <a:t>the</a:t>
            </a:r>
            <a:r>
              <a:rPr spc="-75" dirty="0"/>
              <a:t> </a:t>
            </a:r>
            <a:r>
              <a:rPr spc="125" dirty="0"/>
              <a:t>altered</a:t>
            </a:r>
            <a:r>
              <a:rPr spc="-70" dirty="0"/>
              <a:t> </a:t>
            </a:r>
            <a:r>
              <a:rPr spc="125" dirty="0"/>
              <a:t>list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50245" y="486156"/>
            <a:ext cx="369189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70" dirty="0"/>
              <a:t>Index</a:t>
            </a:r>
            <a:r>
              <a:rPr spc="-185" dirty="0"/>
              <a:t> </a:t>
            </a:r>
            <a:r>
              <a:rPr spc="235" dirty="0"/>
              <a:t>method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582929"/>
            <a:ext cx="7957820" cy="4833439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355600" marR="392430" indent="-342900" algn="just">
              <a:lnSpc>
                <a:spcPct val="91100"/>
              </a:lnSpc>
              <a:spcBef>
                <a:spcPts val="385"/>
              </a:spcBef>
              <a:buChar char="•"/>
              <a:tabLst>
                <a:tab pos="355600" algn="l"/>
              </a:tabLst>
            </a:pPr>
            <a:r>
              <a:rPr sz="2700" spc="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0000"/>
                </a:solidFill>
                <a:latin typeface="Arial MT"/>
                <a:cs typeface="Arial MT"/>
              </a:rPr>
              <a:t>index(</a:t>
            </a:r>
            <a:r>
              <a:rPr sz="2700" spc="110" dirty="0">
                <a:solidFill>
                  <a:srgbClr val="FFC000"/>
                </a:solidFill>
                <a:latin typeface="Arial MT"/>
                <a:cs typeface="Arial MT"/>
              </a:rPr>
              <a:t>item</a:t>
            </a:r>
            <a:r>
              <a:rPr sz="2700" spc="11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7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700" spc="140" dirty="0">
                <a:solidFill>
                  <a:srgbClr val="FFFFFF"/>
                </a:solidFill>
                <a:latin typeface="Arial MT"/>
                <a:cs typeface="Arial MT"/>
              </a:rPr>
              <a:t>method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returns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index</a:t>
            </a:r>
            <a:r>
              <a:rPr sz="27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of </a:t>
            </a:r>
            <a:r>
              <a:rPr sz="2700" spc="-7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5" dirty="0">
                <a:solidFill>
                  <a:srgbClr val="FFFFFF"/>
                </a:solidFill>
                <a:latin typeface="Arial MT"/>
                <a:cs typeface="Arial MT"/>
              </a:rPr>
              <a:t>first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5" dirty="0">
                <a:solidFill>
                  <a:srgbClr val="FFFFFF"/>
                </a:solidFill>
                <a:latin typeface="Arial MT"/>
                <a:cs typeface="Arial MT"/>
              </a:rPr>
              <a:t>element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that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0" dirty="0">
                <a:solidFill>
                  <a:srgbClr val="FFFFFF"/>
                </a:solidFill>
                <a:latin typeface="Arial MT"/>
                <a:cs typeface="Arial MT"/>
              </a:rPr>
              <a:t>matches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2700" spc="-7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0" dirty="0">
                <a:solidFill>
                  <a:srgbClr val="FFFFFF"/>
                </a:solidFill>
                <a:latin typeface="Arial MT"/>
                <a:cs typeface="Arial MT"/>
              </a:rPr>
              <a:t>item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FFFF"/>
                </a:solidFill>
                <a:latin typeface="Arial MT"/>
                <a:cs typeface="Arial MT"/>
              </a:rPr>
              <a:t>argument</a:t>
            </a:r>
            <a:endParaRPr sz="2700">
              <a:latin typeface="Arial MT"/>
              <a:cs typeface="Arial MT"/>
            </a:endParaRPr>
          </a:p>
          <a:p>
            <a:pPr marL="469900" algn="just">
              <a:spcBef>
                <a:spcPts val="254"/>
              </a:spcBef>
            </a:pPr>
            <a:r>
              <a:rPr sz="2400" dirty="0">
                <a:solidFill>
                  <a:srgbClr val="FFFFFF"/>
                </a:solidFill>
                <a:latin typeface="Arial MT"/>
                <a:cs typeface="Arial MT"/>
              </a:rPr>
              <a:t>–</a:t>
            </a:r>
            <a:r>
              <a:rPr sz="2400" spc="2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65" dirty="0">
                <a:solidFill>
                  <a:srgbClr val="FFFFFF"/>
                </a:solidFill>
                <a:latin typeface="Arial MT"/>
                <a:cs typeface="Arial MT"/>
              </a:rPr>
              <a:t>error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given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400" spc="2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item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found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endParaRPr sz="2400">
              <a:latin typeface="Arial MT"/>
              <a:cs typeface="Arial MT"/>
            </a:endParaRPr>
          </a:p>
          <a:p>
            <a:pPr>
              <a:spcBef>
                <a:spcPts val="10"/>
              </a:spcBef>
            </a:pPr>
            <a:endParaRPr sz="3400">
              <a:latin typeface="Arial MT"/>
              <a:cs typeface="Arial MT"/>
            </a:endParaRPr>
          </a:p>
          <a:p>
            <a:pPr marL="12700">
              <a:spcBef>
                <a:spcPts val="5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70" dirty="0">
                <a:solidFill>
                  <a:srgbClr val="FFFFFF"/>
                </a:solidFill>
                <a:latin typeface="Arial MT"/>
                <a:cs typeface="Arial MT"/>
              </a:rPr>
              <a:t>[‘Jon’,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5" dirty="0">
                <a:solidFill>
                  <a:srgbClr val="FFFFFF"/>
                </a:solidFill>
                <a:latin typeface="Arial MT"/>
                <a:cs typeface="Arial MT"/>
              </a:rPr>
              <a:t>‘Sansa’,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70" dirty="0">
                <a:solidFill>
                  <a:srgbClr val="FFFFFF"/>
                </a:solidFill>
                <a:latin typeface="Arial MT"/>
                <a:cs typeface="Arial MT"/>
              </a:rPr>
              <a:t>‘Arya’]</a:t>
            </a:r>
            <a:endParaRPr sz="2700">
              <a:latin typeface="Arial MT"/>
              <a:cs typeface="Arial MT"/>
            </a:endParaRPr>
          </a:p>
          <a:p>
            <a:pPr marL="12700" marR="2653665">
              <a:lnSpc>
                <a:spcPts val="3600"/>
              </a:lnSpc>
              <a:spcBef>
                <a:spcPts val="80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1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4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14" dirty="0">
                <a:solidFill>
                  <a:srgbClr val="FFFFFF"/>
                </a:solidFill>
                <a:latin typeface="Arial MT"/>
                <a:cs typeface="Arial MT"/>
              </a:rPr>
              <a:t>names.</a:t>
            </a:r>
            <a:r>
              <a:rPr sz="2700" spc="114" dirty="0">
                <a:solidFill>
                  <a:srgbClr val="FF0000"/>
                </a:solidFill>
                <a:latin typeface="Arial MT"/>
                <a:cs typeface="Arial MT"/>
              </a:rPr>
              <a:t>index</a:t>
            </a:r>
            <a:r>
              <a:rPr sz="2700" spc="114" dirty="0">
                <a:solidFill>
                  <a:srgbClr val="FFFFFF"/>
                </a:solidFill>
                <a:latin typeface="Arial MT"/>
                <a:cs typeface="Arial MT"/>
              </a:rPr>
              <a:t>(‘Sansa’)</a:t>
            </a:r>
            <a:r>
              <a:rPr sz="2700" spc="114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700" spc="-73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0070C0"/>
                </a:solidFill>
                <a:latin typeface="Arial MT"/>
                <a:cs typeface="Arial MT"/>
              </a:rPr>
              <a:t>1</a:t>
            </a:r>
            <a:endParaRPr sz="2700">
              <a:latin typeface="Arial MT"/>
              <a:cs typeface="Arial MT"/>
            </a:endParaRPr>
          </a:p>
          <a:p>
            <a:pPr>
              <a:spcBef>
                <a:spcPts val="40"/>
              </a:spcBef>
            </a:pPr>
            <a:endParaRPr sz="3150">
              <a:latin typeface="Arial MT"/>
              <a:cs typeface="Arial MT"/>
            </a:endParaRPr>
          </a:p>
          <a:p>
            <a:pPr marL="12700"/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20" dirty="0">
                <a:solidFill>
                  <a:srgbClr val="FFFFFF"/>
                </a:solidFill>
                <a:latin typeface="Arial MT"/>
                <a:cs typeface="Arial MT"/>
              </a:rPr>
              <a:t>names.</a:t>
            </a:r>
            <a:r>
              <a:rPr sz="2700" spc="120" dirty="0">
                <a:solidFill>
                  <a:srgbClr val="FF0000"/>
                </a:solidFill>
                <a:latin typeface="Arial MT"/>
                <a:cs typeface="Arial MT"/>
              </a:rPr>
              <a:t>index</a:t>
            </a:r>
            <a:r>
              <a:rPr sz="2700" spc="120" dirty="0">
                <a:solidFill>
                  <a:srgbClr val="FFFFFF"/>
                </a:solidFill>
                <a:latin typeface="Arial MT"/>
                <a:cs typeface="Arial MT"/>
              </a:rPr>
              <a:t>(‘Cersei’)</a:t>
            </a:r>
            <a:r>
              <a:rPr sz="2700" spc="12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2700">
              <a:latin typeface="Arial MT"/>
              <a:cs typeface="Arial MT"/>
            </a:endParaRPr>
          </a:p>
          <a:p>
            <a:pPr marL="12700">
              <a:spcBef>
                <a:spcPts val="360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4" dirty="0">
                <a:solidFill>
                  <a:srgbClr val="FF0000"/>
                </a:solidFill>
                <a:latin typeface="Arial MT"/>
                <a:cs typeface="Arial MT"/>
              </a:rPr>
              <a:t>ValueError:</a:t>
            </a:r>
            <a:r>
              <a:rPr sz="2700" spc="-8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0000"/>
                </a:solidFill>
                <a:latin typeface="Arial MT"/>
                <a:cs typeface="Arial MT"/>
              </a:rPr>
              <a:t>‘Cersei’</a:t>
            </a:r>
            <a:r>
              <a:rPr sz="2700" spc="-7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700" spc="125" dirty="0">
                <a:solidFill>
                  <a:srgbClr val="FF0000"/>
                </a:solidFill>
                <a:latin typeface="Arial MT"/>
                <a:cs typeface="Arial MT"/>
              </a:rPr>
              <a:t>is</a:t>
            </a:r>
            <a:r>
              <a:rPr sz="27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0000"/>
                </a:solidFill>
                <a:latin typeface="Arial MT"/>
                <a:cs typeface="Arial MT"/>
              </a:rPr>
              <a:t>not</a:t>
            </a:r>
            <a:r>
              <a:rPr sz="2700" spc="-9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0000"/>
                </a:solidFill>
                <a:latin typeface="Arial MT"/>
                <a:cs typeface="Arial MT"/>
              </a:rPr>
              <a:t>in</a:t>
            </a:r>
            <a:r>
              <a:rPr sz="27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0000"/>
                </a:solidFill>
                <a:latin typeface="Arial MT"/>
                <a:cs typeface="Arial MT"/>
              </a:rPr>
              <a:t>list</a:t>
            </a:r>
            <a:endParaRPr sz="2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09182" y="486156"/>
            <a:ext cx="697357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25" dirty="0"/>
              <a:t>The</a:t>
            </a:r>
            <a:r>
              <a:rPr spc="-145" dirty="0"/>
              <a:t> </a:t>
            </a:r>
            <a:r>
              <a:rPr spc="210" dirty="0">
                <a:solidFill>
                  <a:srgbClr val="D32CFF"/>
                </a:solidFill>
              </a:rPr>
              <a:t>in</a:t>
            </a:r>
            <a:r>
              <a:rPr spc="-135" dirty="0">
                <a:solidFill>
                  <a:srgbClr val="D32CFF"/>
                </a:solidFill>
              </a:rPr>
              <a:t> </a:t>
            </a:r>
            <a:r>
              <a:rPr spc="240" dirty="0"/>
              <a:t>Operator</a:t>
            </a:r>
            <a:r>
              <a:rPr spc="-140" dirty="0"/>
              <a:t> </a:t>
            </a:r>
            <a:r>
              <a:rPr spc="285" dirty="0"/>
              <a:t>with</a:t>
            </a:r>
            <a:r>
              <a:rPr spc="-140" dirty="0"/>
              <a:t> </a:t>
            </a:r>
            <a:r>
              <a:rPr spc="225" dirty="0"/>
              <a:t>Lists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532635"/>
            <a:ext cx="7897495" cy="4868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3595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Remember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D32CFF"/>
                </a:solidFill>
                <a:latin typeface="Arial MT"/>
                <a:cs typeface="Arial MT"/>
              </a:rPr>
              <a:t>in</a:t>
            </a:r>
            <a:r>
              <a:rPr sz="3000" spc="-9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operator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0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strings?</a:t>
            </a:r>
            <a:endParaRPr sz="3000">
              <a:latin typeface="Arial MT"/>
              <a:cs typeface="Arial MT"/>
            </a:endParaRPr>
          </a:p>
          <a:p>
            <a:pPr marL="755650" lvl="1" indent="-285750">
              <a:lnSpc>
                <a:spcPts val="3115"/>
              </a:lnSpc>
              <a:buChar char="–"/>
              <a:tabLst>
                <a:tab pos="755650" algn="l"/>
              </a:tabLst>
            </a:pPr>
            <a:r>
              <a:rPr sz="2600" spc="105" dirty="0">
                <a:solidFill>
                  <a:srgbClr val="FFFFFF"/>
                </a:solidFill>
                <a:latin typeface="Arial MT"/>
                <a:cs typeface="Arial MT"/>
              </a:rPr>
              <a:t>Checks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600" spc="2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5" dirty="0">
                <a:solidFill>
                  <a:srgbClr val="FFFFFF"/>
                </a:solidFill>
                <a:latin typeface="Arial MT"/>
                <a:cs typeface="Arial MT"/>
              </a:rPr>
              <a:t>substring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05" dirty="0">
                <a:solidFill>
                  <a:srgbClr val="FFFFFF"/>
                </a:solidFill>
                <a:latin typeface="Arial MT"/>
                <a:cs typeface="Arial MT"/>
              </a:rPr>
              <a:t>exists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another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5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endParaRPr sz="2600">
              <a:latin typeface="Arial MT"/>
              <a:cs typeface="Arial MT"/>
            </a:endParaRPr>
          </a:p>
          <a:p>
            <a:pPr marL="755650" marR="333375" lvl="1" indent="-285750">
              <a:lnSpc>
                <a:spcPct val="76900"/>
              </a:lnSpc>
              <a:spcBef>
                <a:spcPts val="790"/>
              </a:spcBef>
              <a:buChar char="–"/>
              <a:tabLst>
                <a:tab pos="755650" algn="l"/>
              </a:tabLst>
            </a:pPr>
            <a:r>
              <a:rPr sz="2600" spc="100" dirty="0">
                <a:solidFill>
                  <a:srgbClr val="FFFFFF"/>
                </a:solidFill>
                <a:latin typeface="Arial MT"/>
                <a:cs typeface="Arial MT"/>
              </a:rPr>
              <a:t>Use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D32CFF"/>
                </a:solidFill>
                <a:latin typeface="Arial MT"/>
                <a:cs typeface="Arial MT"/>
              </a:rPr>
              <a:t>in</a:t>
            </a:r>
            <a:r>
              <a:rPr sz="2600" spc="-7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600" spc="155" dirty="0">
                <a:solidFill>
                  <a:srgbClr val="FFFFFF"/>
                </a:solidFill>
                <a:latin typeface="Arial MT"/>
                <a:cs typeface="Arial MT"/>
              </a:rPr>
              <a:t>operator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5" dirty="0">
                <a:solidFill>
                  <a:srgbClr val="FFFFFF"/>
                </a:solidFill>
                <a:latin typeface="Arial MT"/>
                <a:cs typeface="Arial MT"/>
              </a:rPr>
              <a:t>with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lists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check</a:t>
            </a:r>
            <a:r>
              <a:rPr sz="26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600" spc="20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0" dirty="0">
                <a:solidFill>
                  <a:srgbClr val="FFFFFF"/>
                </a:solidFill>
                <a:latin typeface="Arial MT"/>
                <a:cs typeface="Arial MT"/>
              </a:rPr>
              <a:t>an </a:t>
            </a:r>
            <a:r>
              <a:rPr sz="2600" spc="-7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item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present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2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6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95" dirty="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5" dirty="0">
                <a:solidFill>
                  <a:srgbClr val="FFFFFF"/>
                </a:solidFill>
                <a:latin typeface="Arial MT"/>
                <a:cs typeface="Arial MT"/>
              </a:rPr>
              <a:t>not</a:t>
            </a:r>
            <a:endParaRPr sz="26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3200">
              <a:latin typeface="Arial MT"/>
              <a:cs typeface="Arial MT"/>
            </a:endParaRPr>
          </a:p>
          <a:p>
            <a:pPr marL="127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5" dirty="0">
                <a:solidFill>
                  <a:srgbClr val="FFFFFF"/>
                </a:solidFill>
                <a:latin typeface="Arial MT"/>
                <a:cs typeface="Arial MT"/>
              </a:rPr>
              <a:t>[‘Jon’,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‘Sansa’,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0" dirty="0">
                <a:solidFill>
                  <a:srgbClr val="FFFFFF"/>
                </a:solidFill>
                <a:latin typeface="Arial MT"/>
                <a:cs typeface="Arial MT"/>
              </a:rPr>
              <a:t>‘Arya’]</a:t>
            </a:r>
            <a:endParaRPr sz="3000">
              <a:latin typeface="Arial MT"/>
              <a:cs typeface="Arial MT"/>
            </a:endParaRPr>
          </a:p>
          <a:p>
            <a:pPr marL="127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210" dirty="0">
                <a:solidFill>
                  <a:srgbClr val="FFFFFF"/>
                </a:solidFill>
                <a:latin typeface="Arial MT"/>
                <a:cs typeface="Arial MT"/>
              </a:rPr>
              <a:t>‘Jon’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D32CFF"/>
                </a:solidFill>
                <a:latin typeface="Arial MT"/>
                <a:cs typeface="Arial MT"/>
              </a:rPr>
              <a:t>in</a:t>
            </a:r>
            <a:r>
              <a:rPr sz="3000" spc="-10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endParaRPr sz="3000">
              <a:latin typeface="Arial MT"/>
              <a:cs typeface="Arial MT"/>
            </a:endParaRPr>
          </a:p>
          <a:p>
            <a:pPr marL="127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05" dirty="0">
                <a:solidFill>
                  <a:srgbClr val="FFFFFF"/>
                </a:solidFill>
                <a:latin typeface="Arial MT"/>
                <a:cs typeface="Arial MT"/>
              </a:rPr>
              <a:t>True</a:t>
            </a:r>
            <a:endParaRPr sz="3000">
              <a:latin typeface="Arial MT"/>
              <a:cs typeface="Arial MT"/>
            </a:endParaRPr>
          </a:p>
          <a:p>
            <a:pPr>
              <a:spcBef>
                <a:spcPts val="35"/>
              </a:spcBef>
            </a:pPr>
            <a:endParaRPr sz="3100">
              <a:latin typeface="Arial MT"/>
              <a:cs typeface="Arial MT"/>
            </a:endParaRPr>
          </a:p>
          <a:p>
            <a:pPr marL="127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‘Cercei’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D32CFF"/>
                </a:solidFill>
                <a:latin typeface="Arial MT"/>
                <a:cs typeface="Arial MT"/>
              </a:rPr>
              <a:t>in</a:t>
            </a:r>
            <a:r>
              <a:rPr sz="3000" spc="-10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endParaRPr sz="3000">
              <a:latin typeface="Arial MT"/>
              <a:cs typeface="Arial MT"/>
            </a:endParaRPr>
          </a:p>
          <a:p>
            <a:pPr marL="127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75" dirty="0">
                <a:solidFill>
                  <a:srgbClr val="FFFFFF"/>
                </a:solidFill>
                <a:latin typeface="Arial MT"/>
                <a:cs typeface="Arial MT"/>
              </a:rPr>
              <a:t>False</a:t>
            </a:r>
            <a:endParaRPr sz="3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38500" y="486156"/>
            <a:ext cx="571500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4" dirty="0"/>
              <a:t>Adding</a:t>
            </a:r>
            <a:r>
              <a:rPr spc="-150" dirty="0"/>
              <a:t> </a:t>
            </a:r>
            <a:r>
              <a:rPr spc="210" dirty="0"/>
              <a:t>Items</a:t>
            </a:r>
            <a:r>
              <a:rPr spc="-140" dirty="0"/>
              <a:t> </a:t>
            </a:r>
            <a:r>
              <a:rPr spc="270" dirty="0"/>
              <a:t>to</a:t>
            </a:r>
            <a:r>
              <a:rPr spc="-145" dirty="0"/>
              <a:t> </a:t>
            </a:r>
            <a:r>
              <a:rPr spc="225" dirty="0"/>
              <a:t>Lists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900446" y="1377189"/>
            <a:ext cx="7541895" cy="3625215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355600" marR="54610" indent="-342900">
              <a:lnSpc>
                <a:spcPts val="2780"/>
              </a:lnSpc>
              <a:spcBef>
                <a:spcPts val="27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6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0000"/>
                </a:solidFill>
                <a:latin typeface="Arial MT"/>
                <a:cs typeface="Arial MT"/>
              </a:rPr>
              <a:t>append(</a:t>
            </a:r>
            <a:r>
              <a:rPr sz="2400" spc="110" dirty="0">
                <a:solidFill>
                  <a:srgbClr val="FFC000"/>
                </a:solidFill>
                <a:latin typeface="Arial MT"/>
                <a:cs typeface="Arial MT"/>
              </a:rPr>
              <a:t>item</a:t>
            </a:r>
            <a:r>
              <a:rPr sz="2400" spc="11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400" spc="-7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method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used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dynamically </a:t>
            </a:r>
            <a:r>
              <a:rPr sz="2400" spc="-6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add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item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50" dirty="0">
                <a:solidFill>
                  <a:srgbClr val="FFFFFF"/>
                </a:solidFill>
                <a:latin typeface="Arial MT"/>
                <a:cs typeface="Arial MT"/>
              </a:rPr>
              <a:t>during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runtime</a:t>
            </a:r>
            <a:endParaRPr sz="2400">
              <a:latin typeface="Arial MT"/>
              <a:cs typeface="Arial MT"/>
            </a:endParaRPr>
          </a:p>
          <a:p>
            <a:pPr marL="355600" indent="-342900">
              <a:spcBef>
                <a:spcPts val="550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6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item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appended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added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end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2400" spc="2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endParaRPr sz="2400">
              <a:latin typeface="Arial MT"/>
              <a:cs typeface="Arial MT"/>
            </a:endParaRPr>
          </a:p>
          <a:p>
            <a:pPr marL="355600" indent="-342900">
              <a:spcBef>
                <a:spcPts val="530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6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0000"/>
                </a:solidFill>
                <a:latin typeface="Arial MT"/>
                <a:cs typeface="Arial MT"/>
              </a:rPr>
              <a:t>append(</a:t>
            </a:r>
            <a:r>
              <a:rPr sz="2400" spc="110" dirty="0">
                <a:solidFill>
                  <a:srgbClr val="FFC000"/>
                </a:solidFill>
                <a:latin typeface="Arial MT"/>
                <a:cs typeface="Arial MT"/>
              </a:rPr>
              <a:t>item</a:t>
            </a:r>
            <a:r>
              <a:rPr sz="2400" spc="11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400" spc="-7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method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modifies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endParaRPr sz="2400">
              <a:latin typeface="Arial MT"/>
              <a:cs typeface="Arial MT"/>
            </a:endParaRPr>
          </a:p>
          <a:p>
            <a:pPr marL="469900">
              <a:spcBef>
                <a:spcPts val="520"/>
              </a:spcBef>
              <a:tabLst>
                <a:tab pos="755015" algn="l"/>
              </a:tabLst>
            </a:pPr>
            <a:r>
              <a:rPr sz="2000" dirty="0">
                <a:solidFill>
                  <a:srgbClr val="FFFFFF"/>
                </a:solidFill>
                <a:latin typeface="Arial MT"/>
                <a:cs typeface="Arial MT"/>
              </a:rPr>
              <a:t>–	</a:t>
            </a:r>
            <a:r>
              <a:rPr sz="2000" spc="120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20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95" dirty="0">
                <a:solidFill>
                  <a:srgbClr val="FFFFFF"/>
                </a:solidFill>
                <a:latin typeface="Arial MT"/>
                <a:cs typeface="Arial MT"/>
              </a:rPr>
              <a:t>does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20" dirty="0">
                <a:solidFill>
                  <a:srgbClr val="FF0000"/>
                </a:solidFill>
                <a:latin typeface="Arial MT"/>
                <a:cs typeface="Arial MT"/>
              </a:rPr>
              <a:t>NOT</a:t>
            </a:r>
            <a:r>
              <a:rPr sz="2000" spc="-6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25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z="20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7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0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new</a:t>
            </a:r>
            <a:r>
              <a:rPr sz="20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endParaRPr sz="2000">
              <a:latin typeface="Arial MT"/>
              <a:cs typeface="Arial MT"/>
            </a:endParaRPr>
          </a:p>
          <a:p>
            <a:pPr>
              <a:lnSpc>
                <a:spcPct val="100000"/>
              </a:lnSpc>
            </a:pPr>
            <a:endParaRPr sz="2300">
              <a:latin typeface="Arial MT"/>
              <a:cs typeface="Arial MT"/>
            </a:endParaRPr>
          </a:p>
          <a:p>
            <a:pPr marL="355600" indent="-342900">
              <a:spcBef>
                <a:spcPts val="1345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Example: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ts val="2845"/>
              </a:lnSpc>
              <a:spcBef>
                <a:spcPts val="290"/>
              </a:spcBef>
            </a:pP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numbers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[1,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2,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3]</a:t>
            </a:r>
            <a:endParaRPr sz="2400">
              <a:latin typeface="Arial MT"/>
              <a:cs typeface="Arial MT"/>
            </a:endParaRPr>
          </a:p>
          <a:p>
            <a:pPr marL="12700">
              <a:lnSpc>
                <a:spcPts val="2845"/>
              </a:lnSpc>
            </a:pP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4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numbers.</a:t>
            </a:r>
            <a:r>
              <a:rPr sz="2400" spc="100" dirty="0">
                <a:solidFill>
                  <a:srgbClr val="FF0000"/>
                </a:solidFill>
                <a:latin typeface="Arial MT"/>
                <a:cs typeface="Arial MT"/>
              </a:rPr>
              <a:t>append(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sz="2400" spc="10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00445" y="4976877"/>
            <a:ext cx="2846070" cy="760095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80">
              <a:lnSpc>
                <a:spcPct val="100800"/>
              </a:lnSpc>
              <a:spcBef>
                <a:spcPts val="75"/>
              </a:spcBef>
            </a:pP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400" spc="-1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numbers</a:t>
            </a:r>
            <a:r>
              <a:rPr sz="2400" spc="12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400" spc="-65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[1,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2,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3,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4]</a:t>
            </a:r>
            <a:endParaRPr sz="24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235568" y="5213996"/>
            <a:ext cx="5358130" cy="1487843"/>
          </a:xfrm>
          <a:prstGeom prst="rect">
            <a:avLst/>
          </a:prstGeom>
          <a:solidFill>
            <a:srgbClr val="000000"/>
          </a:solidFill>
          <a:ln w="38100">
            <a:solidFill>
              <a:srgbClr val="FF0000"/>
            </a:solidFill>
          </a:ln>
        </p:spPr>
        <p:txBody>
          <a:bodyPr vert="horz" wrap="square" lIns="0" tIns="46355" rIns="0" bIns="0" rtlCol="0">
            <a:spAutoFit/>
          </a:bodyPr>
          <a:lstStyle/>
          <a:p>
            <a:pPr marL="90805">
              <a:lnSpc>
                <a:spcPts val="2830"/>
              </a:lnSpc>
              <a:spcBef>
                <a:spcPts val="365"/>
              </a:spcBef>
            </a:pPr>
            <a:r>
              <a:rPr sz="2400" spc="100" dirty="0">
                <a:solidFill>
                  <a:srgbClr val="FF0000"/>
                </a:solidFill>
                <a:latin typeface="Arial MT"/>
                <a:cs typeface="Arial MT"/>
              </a:rPr>
              <a:t>Never</a:t>
            </a:r>
            <a:r>
              <a:rPr sz="2400" spc="-10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0000"/>
                </a:solidFill>
                <a:latin typeface="Arial MT"/>
                <a:cs typeface="Arial MT"/>
              </a:rPr>
              <a:t>do:</a:t>
            </a:r>
            <a:endParaRPr sz="2400">
              <a:latin typeface="Arial MT"/>
              <a:cs typeface="Arial MT"/>
            </a:endParaRPr>
          </a:p>
          <a:p>
            <a:pPr marL="90805">
              <a:lnSpc>
                <a:spcPts val="2830"/>
              </a:lnSpc>
            </a:pP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numbers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numbers.</a:t>
            </a:r>
            <a:r>
              <a:rPr sz="2400" spc="100" dirty="0">
                <a:solidFill>
                  <a:srgbClr val="FF0000"/>
                </a:solidFill>
                <a:latin typeface="Arial MT"/>
                <a:cs typeface="Arial MT"/>
              </a:rPr>
              <a:t>append(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4</a:t>
            </a:r>
            <a:r>
              <a:rPr sz="2400" spc="10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400">
              <a:latin typeface="Arial MT"/>
              <a:cs typeface="Arial MT"/>
            </a:endParaRPr>
          </a:p>
          <a:p>
            <a:pPr marL="90805" marR="2438400">
              <a:lnSpc>
                <a:spcPct val="100800"/>
              </a:lnSpc>
              <a:spcBef>
                <a:spcPts val="5"/>
              </a:spcBef>
            </a:pP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400" spc="-1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numbers</a:t>
            </a:r>
            <a:r>
              <a:rPr sz="2400" spc="12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400" spc="-65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None</a:t>
            </a:r>
            <a:endParaRPr sz="24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33452" y="486156"/>
            <a:ext cx="6725284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/>
              <a:t>Inserting</a:t>
            </a:r>
            <a:r>
              <a:rPr spc="-150" dirty="0"/>
              <a:t> </a:t>
            </a:r>
            <a:r>
              <a:rPr spc="210" dirty="0"/>
              <a:t>Items</a:t>
            </a:r>
            <a:r>
              <a:rPr spc="-140" dirty="0"/>
              <a:t> </a:t>
            </a:r>
            <a:r>
              <a:rPr spc="225" dirty="0"/>
              <a:t>Into</a:t>
            </a:r>
            <a:r>
              <a:rPr spc="-140" dirty="0"/>
              <a:t> </a:t>
            </a:r>
            <a:r>
              <a:rPr spc="225" dirty="0"/>
              <a:t>Lists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39" y="1509703"/>
            <a:ext cx="8164195" cy="1656080"/>
          </a:xfrm>
          <a:prstGeom prst="rect">
            <a:avLst/>
          </a:prstGeom>
        </p:spPr>
        <p:txBody>
          <a:bodyPr vert="horz" wrap="square" lIns="0" tIns="122555" rIns="0" bIns="0" rtlCol="0">
            <a:spAutoFit/>
          </a:bodyPr>
          <a:lstStyle/>
          <a:p>
            <a:pPr marL="355600" indent="-342900">
              <a:spcBef>
                <a:spcPts val="96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9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0000"/>
                </a:solidFill>
                <a:latin typeface="Arial MT"/>
                <a:cs typeface="Arial MT"/>
              </a:rPr>
              <a:t>insert(</a:t>
            </a:r>
            <a:r>
              <a:rPr sz="3200" spc="150" dirty="0">
                <a:solidFill>
                  <a:srgbClr val="FFC000"/>
                </a:solidFill>
                <a:latin typeface="Arial MT"/>
                <a:cs typeface="Arial MT"/>
              </a:rPr>
              <a:t>index,</a:t>
            </a:r>
            <a:r>
              <a:rPr sz="3200" spc="-95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C000"/>
                </a:solidFill>
                <a:latin typeface="Arial MT"/>
                <a:cs typeface="Arial MT"/>
              </a:rPr>
              <a:t>item</a:t>
            </a:r>
            <a:r>
              <a:rPr sz="3200" spc="14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32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method</a:t>
            </a:r>
            <a:endParaRPr sz="3200">
              <a:latin typeface="Arial MT"/>
              <a:cs typeface="Arial MT"/>
            </a:endParaRPr>
          </a:p>
          <a:p>
            <a:pPr marL="755650" lvl="1" indent="-285750">
              <a:spcBef>
                <a:spcPts val="760"/>
              </a:spcBef>
              <a:buChar char="–"/>
              <a:tabLst>
                <a:tab pos="755650" algn="l"/>
              </a:tabLst>
            </a:pPr>
            <a:r>
              <a:rPr sz="2800" spc="160" dirty="0">
                <a:solidFill>
                  <a:srgbClr val="FFFFFF"/>
                </a:solidFill>
                <a:latin typeface="Arial MT"/>
                <a:cs typeface="Arial MT"/>
              </a:rPr>
              <a:t>inserts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item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at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FFFFFF"/>
                </a:solidFill>
                <a:latin typeface="Arial MT"/>
                <a:cs typeface="Arial MT"/>
              </a:rPr>
              <a:t>specific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index</a:t>
            </a:r>
            <a:endParaRPr sz="2800">
              <a:latin typeface="Arial MT"/>
              <a:cs typeface="Arial MT"/>
            </a:endParaRPr>
          </a:p>
          <a:p>
            <a:pPr marL="755650" lvl="1" indent="-285750">
              <a:spcBef>
                <a:spcPts val="650"/>
              </a:spcBef>
              <a:buChar char="–"/>
              <a:tabLst>
                <a:tab pos="755650" algn="l"/>
              </a:tabLst>
            </a:pP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does</a:t>
            </a:r>
            <a:r>
              <a:rPr sz="28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0" dirty="0">
                <a:solidFill>
                  <a:srgbClr val="FF0000"/>
                </a:solidFill>
                <a:latin typeface="Arial MT"/>
                <a:cs typeface="Arial MT"/>
              </a:rPr>
              <a:t>NOT</a:t>
            </a:r>
            <a:r>
              <a:rPr sz="2800" spc="-9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80" dirty="0">
                <a:solidFill>
                  <a:srgbClr val="FFFFFF"/>
                </a:solidFill>
                <a:latin typeface="Arial MT"/>
                <a:cs typeface="Arial MT"/>
              </a:rPr>
              <a:t>return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0" dirty="0">
                <a:solidFill>
                  <a:srgbClr val="FFFFFF"/>
                </a:solidFill>
                <a:latin typeface="Arial MT"/>
                <a:cs typeface="Arial MT"/>
              </a:rPr>
              <a:t>new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27102" y="486156"/>
            <a:ext cx="6737984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Example:</a:t>
            </a:r>
            <a:r>
              <a:rPr spc="-155" dirty="0"/>
              <a:t> </a:t>
            </a:r>
            <a:r>
              <a:rPr spc="250" dirty="0"/>
              <a:t>Inserting</a:t>
            </a:r>
            <a:r>
              <a:rPr spc="-150" dirty="0"/>
              <a:t> </a:t>
            </a:r>
            <a:r>
              <a:rPr spc="210" dirty="0"/>
              <a:t>Items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321160" y="1869631"/>
          <a:ext cx="3476625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8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8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8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352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321159" y="3821776"/>
          <a:ext cx="4587239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6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295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4447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5" name="object 5"/>
          <p:cNvGrpSpPr/>
          <p:nvPr/>
        </p:nvGrpSpPr>
        <p:grpSpPr>
          <a:xfrm>
            <a:off x="5867400" y="2362200"/>
            <a:ext cx="485140" cy="661670"/>
            <a:chOff x="4343400" y="2362200"/>
            <a:chExt cx="485140" cy="661670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43400" y="2362200"/>
              <a:ext cx="484631" cy="661415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498707" y="2495711"/>
              <a:ext cx="288290" cy="465455"/>
            </a:xfrm>
            <a:custGeom>
              <a:avLst/>
              <a:gdLst/>
              <a:ahLst/>
              <a:cxnLst/>
              <a:rect l="l" t="t" r="r" b="b"/>
              <a:pathLst>
                <a:path w="288289" h="465455">
                  <a:moveTo>
                    <a:pt x="26086" y="43135"/>
                  </a:moveTo>
                  <a:lnTo>
                    <a:pt x="26485" y="68336"/>
                  </a:lnTo>
                  <a:lnTo>
                    <a:pt x="266348" y="464967"/>
                  </a:lnTo>
                  <a:lnTo>
                    <a:pt x="288081" y="451824"/>
                  </a:lnTo>
                  <a:lnTo>
                    <a:pt x="48220" y="55193"/>
                  </a:lnTo>
                  <a:lnTo>
                    <a:pt x="26086" y="43135"/>
                  </a:lnTo>
                  <a:close/>
                </a:path>
                <a:path w="288289" h="465455">
                  <a:moveTo>
                    <a:pt x="0" y="0"/>
                  </a:moveTo>
                  <a:lnTo>
                    <a:pt x="1852" y="116988"/>
                  </a:lnTo>
                  <a:lnTo>
                    <a:pt x="7627" y="122582"/>
                  </a:lnTo>
                  <a:lnTo>
                    <a:pt x="21654" y="122360"/>
                  </a:lnTo>
                  <a:lnTo>
                    <a:pt x="27249" y="116586"/>
                  </a:lnTo>
                  <a:lnTo>
                    <a:pt x="26485" y="68336"/>
                  </a:lnTo>
                  <a:lnTo>
                    <a:pt x="2176" y="28140"/>
                  </a:lnTo>
                  <a:lnTo>
                    <a:pt x="23911" y="14996"/>
                  </a:lnTo>
                  <a:lnTo>
                    <a:pt x="27527" y="14996"/>
                  </a:lnTo>
                  <a:lnTo>
                    <a:pt x="0" y="0"/>
                  </a:lnTo>
                  <a:close/>
                </a:path>
                <a:path w="288289" h="465455">
                  <a:moveTo>
                    <a:pt x="27527" y="14996"/>
                  </a:moveTo>
                  <a:lnTo>
                    <a:pt x="23911" y="14996"/>
                  </a:lnTo>
                  <a:lnTo>
                    <a:pt x="48220" y="55193"/>
                  </a:lnTo>
                  <a:lnTo>
                    <a:pt x="90595" y="78277"/>
                  </a:lnTo>
                  <a:lnTo>
                    <a:pt x="98308" y="76004"/>
                  </a:lnTo>
                  <a:lnTo>
                    <a:pt x="105018" y="63685"/>
                  </a:lnTo>
                  <a:lnTo>
                    <a:pt x="102745" y="55972"/>
                  </a:lnTo>
                  <a:lnTo>
                    <a:pt x="27527" y="14996"/>
                  </a:lnTo>
                  <a:close/>
                </a:path>
                <a:path w="288289" h="465455">
                  <a:moveTo>
                    <a:pt x="23911" y="14996"/>
                  </a:moveTo>
                  <a:lnTo>
                    <a:pt x="2176" y="28140"/>
                  </a:lnTo>
                  <a:lnTo>
                    <a:pt x="26485" y="68336"/>
                  </a:lnTo>
                  <a:lnTo>
                    <a:pt x="26086" y="43135"/>
                  </a:lnTo>
                  <a:lnTo>
                    <a:pt x="6968" y="32720"/>
                  </a:lnTo>
                  <a:lnTo>
                    <a:pt x="25741" y="21366"/>
                  </a:lnTo>
                  <a:lnTo>
                    <a:pt x="27763" y="21366"/>
                  </a:lnTo>
                  <a:lnTo>
                    <a:pt x="23911" y="14996"/>
                  </a:lnTo>
                  <a:close/>
                </a:path>
                <a:path w="288289" h="465455">
                  <a:moveTo>
                    <a:pt x="27763" y="21366"/>
                  </a:moveTo>
                  <a:lnTo>
                    <a:pt x="25741" y="21366"/>
                  </a:lnTo>
                  <a:lnTo>
                    <a:pt x="26086" y="43135"/>
                  </a:lnTo>
                  <a:lnTo>
                    <a:pt x="48220" y="55193"/>
                  </a:lnTo>
                  <a:lnTo>
                    <a:pt x="27763" y="21366"/>
                  </a:lnTo>
                  <a:close/>
                </a:path>
                <a:path w="288289" h="465455">
                  <a:moveTo>
                    <a:pt x="25741" y="21366"/>
                  </a:moveTo>
                  <a:lnTo>
                    <a:pt x="6968" y="32720"/>
                  </a:lnTo>
                  <a:lnTo>
                    <a:pt x="26086" y="43135"/>
                  </a:lnTo>
                  <a:lnTo>
                    <a:pt x="25741" y="2136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4321160" y="4662181"/>
          <a:ext cx="4587239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6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2956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3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4447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4321160" y="5520227"/>
          <a:ext cx="4587239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6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2956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8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Robb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4447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2059941" y="1262379"/>
            <a:ext cx="5441315" cy="472567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2741930">
              <a:spcBef>
                <a:spcPts val="865"/>
              </a:spcBef>
              <a:tabLst>
                <a:tab pos="3872229" algn="l"/>
                <a:tab pos="5001895" algn="l"/>
              </a:tabLst>
            </a:pP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0	1	2</a:t>
            </a:r>
            <a:endParaRPr sz="2800">
              <a:latin typeface="Calibri"/>
              <a:cs typeface="Calibri"/>
            </a:endParaRPr>
          </a:p>
          <a:p>
            <a:pPr marL="942340">
              <a:spcBef>
                <a:spcPts val="770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names</a:t>
            </a:r>
            <a:endParaRPr sz="2800">
              <a:latin typeface="Calibri"/>
              <a:cs typeface="Calibri"/>
            </a:endParaRPr>
          </a:p>
          <a:p>
            <a:pPr>
              <a:spcBef>
                <a:spcPts val="55"/>
              </a:spcBef>
            </a:pPr>
            <a:endParaRPr sz="3950">
              <a:latin typeface="Calibri"/>
              <a:cs typeface="Calibri"/>
            </a:endParaRPr>
          </a:p>
          <a:p>
            <a:pPr marL="12700">
              <a:spcBef>
                <a:spcPts val="5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3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3200" spc="140" dirty="0">
                <a:solidFill>
                  <a:srgbClr val="FF0000"/>
                </a:solidFill>
                <a:latin typeface="Arial MT"/>
                <a:cs typeface="Arial MT"/>
              </a:rPr>
              <a:t>.insert(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1,</a:t>
            </a:r>
            <a:r>
              <a:rPr sz="32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‘Robb’</a:t>
            </a:r>
            <a:r>
              <a:rPr sz="3200" spc="15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3200">
              <a:latin typeface="Arial MT"/>
              <a:cs typeface="Arial MT"/>
            </a:endParaRPr>
          </a:p>
          <a:p>
            <a:pPr marL="942340" marR="3533775">
              <a:lnSpc>
                <a:spcPct val="197100"/>
              </a:lnSpc>
              <a:spcBef>
                <a:spcPts val="15"/>
              </a:spcBef>
            </a:pP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s  n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  <a:p>
            <a:pPr>
              <a:spcBef>
                <a:spcPts val="50"/>
              </a:spcBef>
            </a:pPr>
            <a:endParaRPr sz="2750">
              <a:latin typeface="Calibri"/>
              <a:cs typeface="Calibri"/>
            </a:endParaRPr>
          </a:p>
          <a:p>
            <a:pPr marL="942340"/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names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864352" y="3459479"/>
            <a:ext cx="2649220" cy="631190"/>
            <a:chOff x="4340352" y="3459479"/>
            <a:chExt cx="2649220" cy="631190"/>
          </a:xfrm>
        </p:grpSpPr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40352" y="3459479"/>
              <a:ext cx="1316736" cy="630935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380862" y="3480257"/>
              <a:ext cx="1123315" cy="441959"/>
            </a:xfrm>
            <a:custGeom>
              <a:avLst/>
              <a:gdLst/>
              <a:ahLst/>
              <a:cxnLst/>
              <a:rect l="l" t="t" r="r" b="b"/>
              <a:pathLst>
                <a:path w="1123314" h="441960">
                  <a:moveTo>
                    <a:pt x="399051" y="0"/>
                  </a:moveTo>
                  <a:lnTo>
                    <a:pt x="346351" y="5808"/>
                  </a:lnTo>
                  <a:lnTo>
                    <a:pt x="297571" y="22448"/>
                  </a:lnTo>
                  <a:lnTo>
                    <a:pt x="239488" y="58696"/>
                  </a:lnTo>
                  <a:lnTo>
                    <a:pt x="187702" y="108447"/>
                  </a:lnTo>
                  <a:lnTo>
                    <a:pt x="140936" y="169017"/>
                  </a:lnTo>
                  <a:lnTo>
                    <a:pt x="119052" y="202578"/>
                  </a:lnTo>
                  <a:lnTo>
                    <a:pt x="97971" y="237916"/>
                  </a:lnTo>
                  <a:lnTo>
                    <a:pt x="77560" y="274726"/>
                  </a:lnTo>
                  <a:lnTo>
                    <a:pt x="57684" y="312704"/>
                  </a:lnTo>
                  <a:lnTo>
                    <a:pt x="38199" y="351576"/>
                  </a:lnTo>
                  <a:lnTo>
                    <a:pt x="0" y="430549"/>
                  </a:lnTo>
                  <a:lnTo>
                    <a:pt x="22865" y="441608"/>
                  </a:lnTo>
                  <a:lnTo>
                    <a:pt x="61064" y="362637"/>
                  </a:lnTo>
                  <a:lnTo>
                    <a:pt x="80391" y="324087"/>
                  </a:lnTo>
                  <a:lnTo>
                    <a:pt x="100064" y="286505"/>
                  </a:lnTo>
                  <a:lnTo>
                    <a:pt x="120185" y="250235"/>
                  </a:lnTo>
                  <a:lnTo>
                    <a:pt x="140863" y="215595"/>
                  </a:lnTo>
                  <a:lnTo>
                    <a:pt x="162209" y="182897"/>
                  </a:lnTo>
                  <a:lnTo>
                    <a:pt x="207308" y="124597"/>
                  </a:lnTo>
                  <a:lnTo>
                    <a:pt x="256222" y="77805"/>
                  </a:lnTo>
                  <a:lnTo>
                    <a:pt x="309641" y="44797"/>
                  </a:lnTo>
                  <a:lnTo>
                    <a:pt x="352757" y="30388"/>
                  </a:lnTo>
                  <a:lnTo>
                    <a:pt x="399961" y="25383"/>
                  </a:lnTo>
                  <a:lnTo>
                    <a:pt x="504875" y="25383"/>
                  </a:lnTo>
                  <a:lnTo>
                    <a:pt x="487713" y="18815"/>
                  </a:lnTo>
                  <a:lnTo>
                    <a:pt x="463355" y="10864"/>
                  </a:lnTo>
                  <a:lnTo>
                    <a:pt x="440335" y="4935"/>
                  </a:lnTo>
                  <a:lnTo>
                    <a:pt x="418715" y="1233"/>
                  </a:lnTo>
                  <a:lnTo>
                    <a:pt x="399051" y="0"/>
                  </a:lnTo>
                  <a:close/>
                </a:path>
                <a:path w="1123314" h="441960">
                  <a:moveTo>
                    <a:pt x="1010124" y="395579"/>
                  </a:moveTo>
                  <a:lnTo>
                    <a:pt x="1003741" y="400470"/>
                  </a:lnTo>
                  <a:lnTo>
                    <a:pt x="1001901" y="414376"/>
                  </a:lnTo>
                  <a:lnTo>
                    <a:pt x="1006792" y="420759"/>
                  </a:lnTo>
                  <a:lnTo>
                    <a:pt x="1122782" y="436114"/>
                  </a:lnTo>
                  <a:lnTo>
                    <a:pt x="1120612" y="430726"/>
                  </a:lnTo>
                  <a:lnTo>
                    <a:pt x="1095114" y="430726"/>
                  </a:lnTo>
                  <a:lnTo>
                    <a:pt x="1057128" y="401802"/>
                  </a:lnTo>
                  <a:lnTo>
                    <a:pt x="1010124" y="395579"/>
                  </a:lnTo>
                  <a:close/>
                </a:path>
                <a:path w="1123314" h="441960">
                  <a:moveTo>
                    <a:pt x="1057128" y="401802"/>
                  </a:moveTo>
                  <a:lnTo>
                    <a:pt x="1095114" y="430726"/>
                  </a:lnTo>
                  <a:lnTo>
                    <a:pt x="1099208" y="425414"/>
                  </a:lnTo>
                  <a:lnTo>
                    <a:pt x="1091086" y="425414"/>
                  </a:lnTo>
                  <a:lnTo>
                    <a:pt x="1082949" y="405220"/>
                  </a:lnTo>
                  <a:lnTo>
                    <a:pt x="1057128" y="401802"/>
                  </a:lnTo>
                  <a:close/>
                </a:path>
                <a:path w="1123314" h="441960">
                  <a:moveTo>
                    <a:pt x="1071655" y="324441"/>
                  </a:moveTo>
                  <a:lnTo>
                    <a:pt x="1058644" y="329684"/>
                  </a:lnTo>
                  <a:lnTo>
                    <a:pt x="1055495" y="337083"/>
                  </a:lnTo>
                  <a:lnTo>
                    <a:pt x="1073828" y="382583"/>
                  </a:lnTo>
                  <a:lnTo>
                    <a:pt x="1110617" y="410607"/>
                  </a:lnTo>
                  <a:lnTo>
                    <a:pt x="1095114" y="430726"/>
                  </a:lnTo>
                  <a:lnTo>
                    <a:pt x="1120612" y="430726"/>
                  </a:lnTo>
                  <a:lnTo>
                    <a:pt x="1079054" y="327591"/>
                  </a:lnTo>
                  <a:lnTo>
                    <a:pt x="1071655" y="324441"/>
                  </a:lnTo>
                  <a:close/>
                </a:path>
                <a:path w="1123314" h="441960">
                  <a:moveTo>
                    <a:pt x="1082949" y="405220"/>
                  </a:moveTo>
                  <a:lnTo>
                    <a:pt x="1091086" y="425414"/>
                  </a:lnTo>
                  <a:lnTo>
                    <a:pt x="1104532" y="408077"/>
                  </a:lnTo>
                  <a:lnTo>
                    <a:pt x="1082949" y="405220"/>
                  </a:lnTo>
                  <a:close/>
                </a:path>
                <a:path w="1123314" h="441960">
                  <a:moveTo>
                    <a:pt x="1073828" y="382583"/>
                  </a:moveTo>
                  <a:lnTo>
                    <a:pt x="1082949" y="405220"/>
                  </a:lnTo>
                  <a:lnTo>
                    <a:pt x="1104532" y="408077"/>
                  </a:lnTo>
                  <a:lnTo>
                    <a:pt x="1091086" y="425414"/>
                  </a:lnTo>
                  <a:lnTo>
                    <a:pt x="1099208" y="425414"/>
                  </a:lnTo>
                  <a:lnTo>
                    <a:pt x="1110617" y="410607"/>
                  </a:lnTo>
                  <a:lnTo>
                    <a:pt x="1073828" y="382583"/>
                  </a:lnTo>
                  <a:close/>
                </a:path>
                <a:path w="1123314" h="441960">
                  <a:moveTo>
                    <a:pt x="504875" y="25383"/>
                  </a:moveTo>
                  <a:lnTo>
                    <a:pt x="399961" y="25383"/>
                  </a:lnTo>
                  <a:lnTo>
                    <a:pt x="417038" y="26578"/>
                  </a:lnTo>
                  <a:lnTo>
                    <a:pt x="435966" y="29956"/>
                  </a:lnTo>
                  <a:lnTo>
                    <a:pt x="479807" y="42952"/>
                  </a:lnTo>
                  <a:lnTo>
                    <a:pt x="530010" y="63431"/>
                  </a:lnTo>
                  <a:lnTo>
                    <a:pt x="584936" y="90189"/>
                  </a:lnTo>
                  <a:lnTo>
                    <a:pt x="643124" y="121974"/>
                  </a:lnTo>
                  <a:lnTo>
                    <a:pt x="703265" y="157582"/>
                  </a:lnTo>
                  <a:lnTo>
                    <a:pt x="763831" y="195652"/>
                  </a:lnTo>
                  <a:lnTo>
                    <a:pt x="823595" y="234993"/>
                  </a:lnTo>
                  <a:lnTo>
                    <a:pt x="881232" y="274358"/>
                  </a:lnTo>
                  <a:lnTo>
                    <a:pt x="956472" y="327602"/>
                  </a:lnTo>
                  <a:lnTo>
                    <a:pt x="1007369" y="364685"/>
                  </a:lnTo>
                  <a:lnTo>
                    <a:pt x="1057128" y="401802"/>
                  </a:lnTo>
                  <a:lnTo>
                    <a:pt x="1082949" y="405220"/>
                  </a:lnTo>
                  <a:lnTo>
                    <a:pt x="1022393" y="344205"/>
                  </a:lnTo>
                  <a:lnTo>
                    <a:pt x="950081" y="291754"/>
                  </a:lnTo>
                  <a:lnTo>
                    <a:pt x="895558" y="253382"/>
                  </a:lnTo>
                  <a:lnTo>
                    <a:pt x="837559" y="213776"/>
                  </a:lnTo>
                  <a:lnTo>
                    <a:pt x="777346" y="174146"/>
                  </a:lnTo>
                  <a:lnTo>
                    <a:pt x="716205" y="135724"/>
                  </a:lnTo>
                  <a:lnTo>
                    <a:pt x="655516" y="99802"/>
                  </a:lnTo>
                  <a:lnTo>
                    <a:pt x="596361" y="67503"/>
                  </a:lnTo>
                  <a:lnTo>
                    <a:pt x="540044" y="40096"/>
                  </a:lnTo>
                  <a:lnTo>
                    <a:pt x="513313" y="28613"/>
                  </a:lnTo>
                  <a:lnTo>
                    <a:pt x="504875" y="25383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72328" y="3459479"/>
              <a:ext cx="1316735" cy="630935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5712663" y="3480257"/>
              <a:ext cx="1123315" cy="441959"/>
            </a:xfrm>
            <a:custGeom>
              <a:avLst/>
              <a:gdLst/>
              <a:ahLst/>
              <a:cxnLst/>
              <a:rect l="l" t="t" r="r" b="b"/>
              <a:pathLst>
                <a:path w="1123315" h="441960">
                  <a:moveTo>
                    <a:pt x="399051" y="0"/>
                  </a:moveTo>
                  <a:lnTo>
                    <a:pt x="346351" y="5808"/>
                  </a:lnTo>
                  <a:lnTo>
                    <a:pt x="297571" y="22448"/>
                  </a:lnTo>
                  <a:lnTo>
                    <a:pt x="239488" y="58696"/>
                  </a:lnTo>
                  <a:lnTo>
                    <a:pt x="187703" y="108447"/>
                  </a:lnTo>
                  <a:lnTo>
                    <a:pt x="140938" y="169017"/>
                  </a:lnTo>
                  <a:lnTo>
                    <a:pt x="119052" y="202578"/>
                  </a:lnTo>
                  <a:lnTo>
                    <a:pt x="97972" y="237916"/>
                  </a:lnTo>
                  <a:lnTo>
                    <a:pt x="77561" y="274726"/>
                  </a:lnTo>
                  <a:lnTo>
                    <a:pt x="57684" y="312704"/>
                  </a:lnTo>
                  <a:lnTo>
                    <a:pt x="38199" y="351576"/>
                  </a:lnTo>
                  <a:lnTo>
                    <a:pt x="0" y="430549"/>
                  </a:lnTo>
                  <a:lnTo>
                    <a:pt x="22865" y="441608"/>
                  </a:lnTo>
                  <a:lnTo>
                    <a:pt x="61064" y="362637"/>
                  </a:lnTo>
                  <a:lnTo>
                    <a:pt x="80391" y="324087"/>
                  </a:lnTo>
                  <a:lnTo>
                    <a:pt x="100064" y="286505"/>
                  </a:lnTo>
                  <a:lnTo>
                    <a:pt x="120185" y="250235"/>
                  </a:lnTo>
                  <a:lnTo>
                    <a:pt x="140863" y="215595"/>
                  </a:lnTo>
                  <a:lnTo>
                    <a:pt x="162209" y="182897"/>
                  </a:lnTo>
                  <a:lnTo>
                    <a:pt x="207308" y="124597"/>
                  </a:lnTo>
                  <a:lnTo>
                    <a:pt x="256223" y="77805"/>
                  </a:lnTo>
                  <a:lnTo>
                    <a:pt x="309642" y="44797"/>
                  </a:lnTo>
                  <a:lnTo>
                    <a:pt x="352757" y="30388"/>
                  </a:lnTo>
                  <a:lnTo>
                    <a:pt x="399961" y="25383"/>
                  </a:lnTo>
                  <a:lnTo>
                    <a:pt x="504876" y="25383"/>
                  </a:lnTo>
                  <a:lnTo>
                    <a:pt x="487713" y="18815"/>
                  </a:lnTo>
                  <a:lnTo>
                    <a:pt x="463355" y="10864"/>
                  </a:lnTo>
                  <a:lnTo>
                    <a:pt x="440335" y="4935"/>
                  </a:lnTo>
                  <a:lnTo>
                    <a:pt x="418715" y="1233"/>
                  </a:lnTo>
                  <a:lnTo>
                    <a:pt x="399051" y="0"/>
                  </a:lnTo>
                  <a:close/>
                </a:path>
                <a:path w="1123315" h="441960">
                  <a:moveTo>
                    <a:pt x="1010126" y="395579"/>
                  </a:moveTo>
                  <a:lnTo>
                    <a:pt x="1003743" y="400470"/>
                  </a:lnTo>
                  <a:lnTo>
                    <a:pt x="1001901" y="414376"/>
                  </a:lnTo>
                  <a:lnTo>
                    <a:pt x="1006792" y="420759"/>
                  </a:lnTo>
                  <a:lnTo>
                    <a:pt x="1122782" y="436114"/>
                  </a:lnTo>
                  <a:lnTo>
                    <a:pt x="1120612" y="430726"/>
                  </a:lnTo>
                  <a:lnTo>
                    <a:pt x="1095114" y="430726"/>
                  </a:lnTo>
                  <a:lnTo>
                    <a:pt x="1057128" y="401802"/>
                  </a:lnTo>
                  <a:lnTo>
                    <a:pt x="1010126" y="395579"/>
                  </a:lnTo>
                  <a:close/>
                </a:path>
                <a:path w="1123315" h="441960">
                  <a:moveTo>
                    <a:pt x="1057128" y="401802"/>
                  </a:moveTo>
                  <a:lnTo>
                    <a:pt x="1095114" y="430726"/>
                  </a:lnTo>
                  <a:lnTo>
                    <a:pt x="1099208" y="425414"/>
                  </a:lnTo>
                  <a:lnTo>
                    <a:pt x="1091087" y="425414"/>
                  </a:lnTo>
                  <a:lnTo>
                    <a:pt x="1082950" y="405220"/>
                  </a:lnTo>
                  <a:lnTo>
                    <a:pt x="1057128" y="401802"/>
                  </a:lnTo>
                  <a:close/>
                </a:path>
                <a:path w="1123315" h="441960">
                  <a:moveTo>
                    <a:pt x="1071655" y="324441"/>
                  </a:moveTo>
                  <a:lnTo>
                    <a:pt x="1058644" y="329684"/>
                  </a:lnTo>
                  <a:lnTo>
                    <a:pt x="1055495" y="337083"/>
                  </a:lnTo>
                  <a:lnTo>
                    <a:pt x="1073829" y="382582"/>
                  </a:lnTo>
                  <a:lnTo>
                    <a:pt x="1110617" y="410607"/>
                  </a:lnTo>
                  <a:lnTo>
                    <a:pt x="1095114" y="430726"/>
                  </a:lnTo>
                  <a:lnTo>
                    <a:pt x="1120612" y="430726"/>
                  </a:lnTo>
                  <a:lnTo>
                    <a:pt x="1079054" y="327591"/>
                  </a:lnTo>
                  <a:lnTo>
                    <a:pt x="1071655" y="324441"/>
                  </a:lnTo>
                  <a:close/>
                </a:path>
                <a:path w="1123315" h="441960">
                  <a:moveTo>
                    <a:pt x="1082950" y="405220"/>
                  </a:moveTo>
                  <a:lnTo>
                    <a:pt x="1091087" y="425414"/>
                  </a:lnTo>
                  <a:lnTo>
                    <a:pt x="1104532" y="408077"/>
                  </a:lnTo>
                  <a:lnTo>
                    <a:pt x="1082950" y="405220"/>
                  </a:lnTo>
                  <a:close/>
                </a:path>
                <a:path w="1123315" h="441960">
                  <a:moveTo>
                    <a:pt x="1073829" y="382582"/>
                  </a:moveTo>
                  <a:lnTo>
                    <a:pt x="1082950" y="405220"/>
                  </a:lnTo>
                  <a:lnTo>
                    <a:pt x="1104532" y="408077"/>
                  </a:lnTo>
                  <a:lnTo>
                    <a:pt x="1091087" y="425414"/>
                  </a:lnTo>
                  <a:lnTo>
                    <a:pt x="1099208" y="425414"/>
                  </a:lnTo>
                  <a:lnTo>
                    <a:pt x="1110617" y="410607"/>
                  </a:lnTo>
                  <a:lnTo>
                    <a:pt x="1073829" y="382582"/>
                  </a:lnTo>
                  <a:close/>
                </a:path>
                <a:path w="1123315" h="441960">
                  <a:moveTo>
                    <a:pt x="504876" y="25383"/>
                  </a:moveTo>
                  <a:lnTo>
                    <a:pt x="399961" y="25383"/>
                  </a:lnTo>
                  <a:lnTo>
                    <a:pt x="417038" y="26578"/>
                  </a:lnTo>
                  <a:lnTo>
                    <a:pt x="435966" y="29956"/>
                  </a:lnTo>
                  <a:lnTo>
                    <a:pt x="479807" y="42952"/>
                  </a:lnTo>
                  <a:lnTo>
                    <a:pt x="530010" y="63431"/>
                  </a:lnTo>
                  <a:lnTo>
                    <a:pt x="584937" y="90189"/>
                  </a:lnTo>
                  <a:lnTo>
                    <a:pt x="643124" y="121974"/>
                  </a:lnTo>
                  <a:lnTo>
                    <a:pt x="703266" y="157582"/>
                  </a:lnTo>
                  <a:lnTo>
                    <a:pt x="763831" y="195652"/>
                  </a:lnTo>
                  <a:lnTo>
                    <a:pt x="823595" y="234993"/>
                  </a:lnTo>
                  <a:lnTo>
                    <a:pt x="881233" y="274358"/>
                  </a:lnTo>
                  <a:lnTo>
                    <a:pt x="956472" y="327602"/>
                  </a:lnTo>
                  <a:lnTo>
                    <a:pt x="1007370" y="364685"/>
                  </a:lnTo>
                  <a:lnTo>
                    <a:pt x="1057128" y="401802"/>
                  </a:lnTo>
                  <a:lnTo>
                    <a:pt x="1082950" y="405220"/>
                  </a:lnTo>
                  <a:lnTo>
                    <a:pt x="1022393" y="344205"/>
                  </a:lnTo>
                  <a:lnTo>
                    <a:pt x="950081" y="291754"/>
                  </a:lnTo>
                  <a:lnTo>
                    <a:pt x="895558" y="253382"/>
                  </a:lnTo>
                  <a:lnTo>
                    <a:pt x="837561" y="213776"/>
                  </a:lnTo>
                  <a:lnTo>
                    <a:pt x="777347" y="174146"/>
                  </a:lnTo>
                  <a:lnTo>
                    <a:pt x="716205" y="135724"/>
                  </a:lnTo>
                  <a:lnTo>
                    <a:pt x="655516" y="99802"/>
                  </a:lnTo>
                  <a:lnTo>
                    <a:pt x="596361" y="67503"/>
                  </a:lnTo>
                  <a:lnTo>
                    <a:pt x="540045" y="40096"/>
                  </a:lnTo>
                  <a:lnTo>
                    <a:pt x="513314" y="28613"/>
                  </a:lnTo>
                  <a:lnTo>
                    <a:pt x="504876" y="25383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name.py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739"/>
            <a:ext cx="10515600" cy="4719224"/>
          </a:xfrm>
        </p:spPr>
        <p:txBody>
          <a:bodyPr>
            <a:normAutofit/>
          </a:bodyPr>
          <a:lstStyle/>
          <a:p>
            <a:r>
              <a:rPr lang="en-US" b="0" i="0" dirty="0">
                <a:effectLst/>
                <a:latin typeface="Arial" panose="020B0604020202020204" pitchFamily="34" charset="0"/>
              </a:rPr>
              <a:t>Get user name, make a string asking user for money and then print the resultant string in reverse.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#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print("hello, from NYU") 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x = input ("Dude, what is your name? ")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print("Hello, " , x , "! How are you, " , x , "?")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print("Hey could you lend me some money " + x +"?")</a:t>
            </a:r>
          </a:p>
          <a:p>
            <a:pPr lvl="1"/>
            <a:r>
              <a:rPr lang="en-US" dirty="0">
                <a:latin typeface="Arial" panose="020B0604020202020204" pitchFamily="34" charset="0"/>
              </a:rPr>
              <a:t>print(("Hey could you lend me some money " + x +"?")[::-1])</a:t>
            </a: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What is “</a:t>
            </a:r>
            <a:r>
              <a:rPr lang="en-US" dirty="0">
                <a:latin typeface="Arial" panose="020B0604020202020204" pitchFamily="34" charset="0"/>
              </a:rPr>
              <a:t>[::-1]</a:t>
            </a:r>
            <a:r>
              <a:rPr lang="en-US" b="0" i="0" dirty="0">
                <a:effectLst/>
                <a:latin typeface="Arial" panose="020B0604020202020204" pitchFamily="34" charset="0"/>
              </a:rPr>
              <a:t>”? String slicing to get a particular part of a string in a defined way. Let’s discuss string more along with lists and functions.</a:t>
            </a:r>
          </a:p>
        </p:txBody>
      </p:sp>
    </p:spTree>
    <p:extLst>
      <p:ext uri="{BB962C8B-B14F-4D97-AF65-F5344CB8AC3E}">
        <p14:creationId xmlns:p14="http://schemas.microsoft.com/office/powerpoint/2010/main" val="407356253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321160" y="3932515"/>
          <a:ext cx="4587239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6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2956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4447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  <a:spcBef>
                          <a:spcPts val="170"/>
                        </a:spcBef>
                      </a:pPr>
                      <a:r>
                        <a:rPr sz="28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Robb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159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321160" y="1781426"/>
          <a:ext cx="3476625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58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88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8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3528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63830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5082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2989666" y="1795779"/>
            <a:ext cx="982344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727102" y="305744"/>
            <a:ext cx="6737984" cy="1417955"/>
          </a:xfrm>
          <a:prstGeom prst="rect">
            <a:avLst/>
          </a:prstGeom>
        </p:spPr>
        <p:txBody>
          <a:bodyPr vert="horz" wrap="square" lIns="0" tIns="19304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520"/>
              </a:spcBef>
            </a:pPr>
            <a:r>
              <a:rPr spc="160" dirty="0"/>
              <a:t>Example:</a:t>
            </a:r>
            <a:r>
              <a:rPr spc="-155" dirty="0"/>
              <a:t> </a:t>
            </a:r>
            <a:r>
              <a:rPr spc="250" dirty="0"/>
              <a:t>Inserting</a:t>
            </a:r>
            <a:r>
              <a:rPr spc="-150" dirty="0"/>
              <a:t> </a:t>
            </a:r>
            <a:r>
              <a:rPr spc="210" dirty="0"/>
              <a:t>Items</a:t>
            </a:r>
          </a:p>
          <a:p>
            <a:pPr marR="139065" algn="ctr">
              <a:lnSpc>
                <a:spcPct val="100000"/>
              </a:lnSpc>
              <a:spcBef>
                <a:spcPts val="905"/>
              </a:spcBef>
              <a:tabLst>
                <a:tab pos="1129665" algn="l"/>
                <a:tab pos="2259965" algn="l"/>
              </a:tabLst>
            </a:pP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0	1	2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59940" y="2090080"/>
            <a:ext cx="6903084" cy="1516380"/>
          </a:xfrm>
          <a:prstGeom prst="rect">
            <a:avLst/>
          </a:prstGeom>
        </p:spPr>
        <p:txBody>
          <a:bodyPr vert="horz" wrap="square" lIns="0" tIns="156845" rIns="0" bIns="0" rtlCol="0">
            <a:spAutoFit/>
          </a:bodyPr>
          <a:lstStyle/>
          <a:p>
            <a:pPr marL="2733675">
              <a:spcBef>
                <a:spcPts val="1235"/>
              </a:spcBef>
              <a:tabLst>
                <a:tab pos="3863975" algn="l"/>
                <a:tab pos="4993640" algn="l"/>
              </a:tabLst>
            </a:pP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-3	-2	-1</a:t>
            </a:r>
            <a:endParaRPr sz="2800">
              <a:latin typeface="Calibri"/>
              <a:cs typeface="Calibri"/>
            </a:endParaRPr>
          </a:p>
          <a:p>
            <a:pPr marL="355600" indent="-342900">
              <a:spcBef>
                <a:spcPts val="980"/>
              </a:spcBef>
              <a:buChar char="•"/>
              <a:tabLst>
                <a:tab pos="354965" algn="l"/>
                <a:tab pos="355600" algn="l"/>
              </a:tabLst>
            </a:pPr>
            <a:r>
              <a:rPr sz="2400" spc="75" dirty="0">
                <a:solidFill>
                  <a:srgbClr val="FFFFFF"/>
                </a:solidFill>
                <a:latin typeface="Arial MT"/>
                <a:cs typeface="Arial MT"/>
              </a:rPr>
              <a:t>What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will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happen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400" spc="2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5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use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invalid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index?</a:t>
            </a:r>
            <a:endParaRPr sz="2400">
              <a:latin typeface="Arial MT"/>
              <a:cs typeface="Arial MT"/>
            </a:endParaRPr>
          </a:p>
          <a:p>
            <a:pPr marL="469900">
              <a:spcBef>
                <a:spcPts val="500"/>
              </a:spcBef>
            </a:pP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names.</a:t>
            </a:r>
            <a:r>
              <a:rPr sz="2400" spc="100" dirty="0">
                <a:solidFill>
                  <a:srgbClr val="FF0000"/>
                </a:solidFill>
                <a:latin typeface="Arial MT"/>
                <a:cs typeface="Arial MT"/>
              </a:rPr>
              <a:t>insert(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50,</a:t>
            </a:r>
            <a:r>
              <a:rPr sz="24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‘Robb’</a:t>
            </a:r>
            <a:r>
              <a:rPr sz="2400" spc="114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400">
              <a:latin typeface="Arial MT"/>
              <a:cs typeface="Arial MT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4321159" y="6015298"/>
          <a:ext cx="4587239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46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6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46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19875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Robb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32956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5811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4447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32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2059941" y="3947668"/>
            <a:ext cx="7008495" cy="2534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42340">
              <a:spcBef>
                <a:spcPts val="100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names</a:t>
            </a:r>
            <a:endParaRPr sz="2800">
              <a:latin typeface="Calibri"/>
              <a:cs typeface="Calibri"/>
            </a:endParaRPr>
          </a:p>
          <a:p>
            <a:pPr>
              <a:spcBef>
                <a:spcPts val="30"/>
              </a:spcBef>
            </a:pPr>
            <a:endParaRPr sz="3800">
              <a:latin typeface="Calibri"/>
              <a:cs typeface="Calibri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2400" spc="75" dirty="0">
                <a:solidFill>
                  <a:srgbClr val="FFFFFF"/>
                </a:solidFill>
                <a:latin typeface="Arial MT"/>
                <a:cs typeface="Arial MT"/>
              </a:rPr>
              <a:t>What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will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happen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400" spc="20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5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use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0" dirty="0">
                <a:solidFill>
                  <a:srgbClr val="FFFFFF"/>
                </a:solidFill>
                <a:latin typeface="Arial MT"/>
                <a:cs typeface="Arial MT"/>
              </a:rPr>
              <a:t>negative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85" dirty="0">
                <a:solidFill>
                  <a:srgbClr val="FFFFFF"/>
                </a:solidFill>
                <a:latin typeface="Arial MT"/>
                <a:cs typeface="Arial MT"/>
              </a:rPr>
              <a:t>index?</a:t>
            </a:r>
            <a:endParaRPr sz="2400">
              <a:latin typeface="Arial MT"/>
              <a:cs typeface="Arial MT"/>
            </a:endParaRPr>
          </a:p>
          <a:p>
            <a:pPr marL="469900">
              <a:spcBef>
                <a:spcPts val="625"/>
              </a:spcBef>
            </a:pP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5" dirty="0">
                <a:solidFill>
                  <a:srgbClr val="FFFFFF"/>
                </a:solidFill>
                <a:latin typeface="Arial MT"/>
                <a:cs typeface="Arial MT"/>
              </a:rPr>
              <a:t>names.</a:t>
            </a:r>
            <a:r>
              <a:rPr sz="2400" spc="95" dirty="0">
                <a:solidFill>
                  <a:srgbClr val="FF0000"/>
                </a:solidFill>
                <a:latin typeface="Arial MT"/>
                <a:cs typeface="Arial MT"/>
              </a:rPr>
              <a:t>insert(</a:t>
            </a:r>
            <a:r>
              <a:rPr sz="2400" spc="95" dirty="0">
                <a:solidFill>
                  <a:srgbClr val="FFFFFF"/>
                </a:solidFill>
                <a:latin typeface="Arial MT"/>
                <a:cs typeface="Arial MT"/>
              </a:rPr>
              <a:t>-3,</a:t>
            </a:r>
            <a:r>
              <a:rPr sz="24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‘Robb’</a:t>
            </a:r>
            <a:r>
              <a:rPr sz="2400" spc="114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400">
              <a:latin typeface="Arial MT"/>
              <a:cs typeface="Arial MT"/>
            </a:endParaRPr>
          </a:p>
          <a:p>
            <a:pPr marL="942340">
              <a:spcBef>
                <a:spcPts val="1975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names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8549" y="143763"/>
            <a:ext cx="7454900" cy="124460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2513965" marR="5080" indent="-2501900">
              <a:lnSpc>
                <a:spcPct val="100000"/>
              </a:lnSpc>
              <a:spcBef>
                <a:spcPts val="100"/>
              </a:spcBef>
            </a:pPr>
            <a:r>
              <a:rPr sz="4000" spc="220" dirty="0"/>
              <a:t>Other</a:t>
            </a:r>
            <a:r>
              <a:rPr sz="4000" spc="-135" dirty="0"/>
              <a:t> </a:t>
            </a:r>
            <a:r>
              <a:rPr sz="4000" spc="175" dirty="0"/>
              <a:t>Useful</a:t>
            </a:r>
            <a:r>
              <a:rPr sz="4000" spc="-125" dirty="0"/>
              <a:t> </a:t>
            </a:r>
            <a:r>
              <a:rPr sz="4000" spc="210" dirty="0"/>
              <a:t>List</a:t>
            </a:r>
            <a:r>
              <a:rPr sz="4000" spc="-135" dirty="0"/>
              <a:t> </a:t>
            </a:r>
            <a:r>
              <a:rPr sz="4000" spc="180" dirty="0"/>
              <a:t>Methods</a:t>
            </a:r>
            <a:r>
              <a:rPr sz="4000" spc="-135" dirty="0"/>
              <a:t> </a:t>
            </a:r>
            <a:r>
              <a:rPr sz="4000" spc="200" dirty="0"/>
              <a:t>and </a:t>
            </a:r>
            <a:r>
              <a:rPr sz="4000" spc="-1100" dirty="0"/>
              <a:t> </a:t>
            </a:r>
            <a:r>
              <a:rPr sz="4000" spc="190" dirty="0"/>
              <a:t>Functions</a:t>
            </a:r>
            <a:endParaRPr sz="40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063687"/>
              </p:ext>
            </p:extLst>
          </p:nvPr>
        </p:nvGraphicFramePr>
        <p:xfrm>
          <a:off x="1974850" y="1593850"/>
          <a:ext cx="8229600" cy="26822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100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29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Method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b="1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Description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53975">
                      <a:solidFill>
                        <a:srgbClr val="FFFFFF"/>
                      </a:solidFill>
                      <a:prstDash val="soli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.sort()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503555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Sort the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items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within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list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in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ascending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order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(from </a:t>
                      </a:r>
                      <a:r>
                        <a:rPr sz="2000" spc="-4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lower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value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to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upper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value)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53975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.reverse()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spc="-15" dirty="0">
                          <a:latin typeface="Calibri"/>
                          <a:cs typeface="Calibri"/>
                        </a:rPr>
                        <a:t>Reverse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order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of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items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list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.count(item)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Counts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how</a:t>
                      </a:r>
                      <a:r>
                        <a:rPr sz="2000" spc="-15" dirty="0">
                          <a:latin typeface="Calibri"/>
                          <a:cs typeface="Calibri"/>
                        </a:rPr>
                        <a:t> may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times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an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item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appears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list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dirty="0">
                          <a:latin typeface="Calibri"/>
                          <a:cs typeface="Calibri"/>
                        </a:rPr>
                        <a:t>min</a:t>
                      </a:r>
                      <a:r>
                        <a:rPr sz="2000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(myList)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returns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element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minimum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value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 in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list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spc="-5" dirty="0">
                          <a:latin typeface="Calibri"/>
                          <a:cs typeface="Calibri"/>
                        </a:rPr>
                        <a:t>max</a:t>
                      </a:r>
                      <a:r>
                        <a:rPr sz="2000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(myList)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sz="2000" spc="-10" dirty="0">
                          <a:latin typeface="Calibri"/>
                          <a:cs typeface="Calibri"/>
                        </a:rPr>
                        <a:t>returns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element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with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maximum 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value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20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latin typeface="Calibri"/>
                          <a:cs typeface="Calibri"/>
                        </a:rPr>
                        <a:t>the</a:t>
                      </a:r>
                      <a:r>
                        <a:rPr sz="2000" spc="-5" dirty="0">
                          <a:latin typeface="Calibri"/>
                          <a:cs typeface="Calibri"/>
                        </a:rPr>
                        <a:t> list</a:t>
                      </a:r>
                      <a:endParaRPr sz="2000" dirty="0">
                        <a:latin typeface="Calibri"/>
                        <a:cs typeface="Calibri"/>
                      </a:endParaRPr>
                    </a:p>
                  </a:txBody>
                  <a:tcPr marL="0" marR="0" marT="32384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2059940" y="4793996"/>
            <a:ext cx="7760970" cy="1125855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12700" marR="5080">
              <a:lnSpc>
                <a:spcPct val="100400"/>
              </a:lnSpc>
              <a:spcBef>
                <a:spcPts val="85"/>
              </a:spcBef>
            </a:pPr>
            <a:r>
              <a:rPr sz="2400" spc="-60" dirty="0">
                <a:solidFill>
                  <a:srgbClr val="FFFFFF"/>
                </a:solidFill>
                <a:latin typeface="Calibri"/>
                <a:cs typeface="Calibri"/>
              </a:rPr>
              <a:t>You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 can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find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more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 list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methods</a:t>
            </a:r>
            <a:r>
              <a:rPr sz="24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Calibri"/>
                <a:cs typeface="Calibri"/>
              </a:rPr>
              <a:t>here: </a:t>
            </a: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400" u="heavy" spc="-10" dirty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Calibri"/>
                <a:cs typeface="Calibri"/>
              </a:rPr>
              <a:t>https://docs.python.org/3/tutorial/datastructures.html#more- </a:t>
            </a:r>
            <a:r>
              <a:rPr sz="2400" spc="-530" dirty="0">
                <a:solidFill>
                  <a:srgbClr val="00B0F0"/>
                </a:solidFill>
                <a:latin typeface="Calibri"/>
                <a:cs typeface="Calibri"/>
              </a:rPr>
              <a:t> </a:t>
            </a:r>
            <a:r>
              <a:rPr sz="2400" u="heavy" spc="-10" dirty="0">
                <a:solidFill>
                  <a:srgbClr val="00B0F0"/>
                </a:solidFill>
                <a:uFill>
                  <a:solidFill>
                    <a:srgbClr val="00B0F0"/>
                  </a:solidFill>
                </a:uFill>
                <a:latin typeface="Calibri"/>
                <a:cs typeface="Calibri"/>
              </a:rPr>
              <a:t>on-lists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99569" y="486156"/>
            <a:ext cx="639254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25" dirty="0"/>
              <a:t>Convert</a:t>
            </a:r>
            <a:r>
              <a:rPr spc="-145" dirty="0"/>
              <a:t> </a:t>
            </a:r>
            <a:r>
              <a:rPr spc="240" dirty="0"/>
              <a:t>Strings</a:t>
            </a:r>
            <a:r>
              <a:rPr spc="-140" dirty="0"/>
              <a:t> </a:t>
            </a:r>
            <a:r>
              <a:rPr spc="270" dirty="0"/>
              <a:t>to</a:t>
            </a:r>
            <a:r>
              <a:rPr spc="-140" dirty="0"/>
              <a:t> </a:t>
            </a:r>
            <a:r>
              <a:rPr spc="225" dirty="0"/>
              <a:t>Lists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581403"/>
            <a:ext cx="7713980" cy="4376198"/>
          </a:xfrm>
          <a:prstGeom prst="rect">
            <a:avLst/>
          </a:prstGeom>
        </p:spPr>
        <p:txBody>
          <a:bodyPr vert="horz" wrap="square" lIns="0" tIns="66675" rIns="0" bIns="0" rtlCol="0">
            <a:spAutoFit/>
          </a:bodyPr>
          <a:lstStyle/>
          <a:p>
            <a:pPr marL="355600" marR="2743835" indent="-342900">
              <a:lnSpc>
                <a:spcPts val="3220"/>
              </a:lnSpc>
              <a:spcBef>
                <a:spcPts val="52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Remember</a:t>
            </a:r>
            <a:r>
              <a:rPr sz="30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type</a:t>
            </a:r>
            <a:r>
              <a:rPr sz="30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casting?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D32CFF"/>
                </a:solidFill>
                <a:latin typeface="Arial MT"/>
                <a:cs typeface="Arial MT"/>
              </a:rPr>
              <a:t>int()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D32CFF"/>
                </a:solidFill>
                <a:latin typeface="Arial MT"/>
                <a:cs typeface="Arial MT"/>
              </a:rPr>
              <a:t>float()</a:t>
            </a:r>
            <a:r>
              <a:rPr sz="3000" spc="-9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5" dirty="0">
                <a:solidFill>
                  <a:srgbClr val="D32CFF"/>
                </a:solidFill>
                <a:latin typeface="Arial MT"/>
                <a:cs typeface="Arial MT"/>
              </a:rPr>
              <a:t>str()</a:t>
            </a: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?</a:t>
            </a:r>
            <a:endParaRPr sz="3000">
              <a:latin typeface="Arial MT"/>
              <a:cs typeface="Arial MT"/>
            </a:endParaRPr>
          </a:p>
          <a:p>
            <a:pPr>
              <a:spcBef>
                <a:spcPts val="15"/>
              </a:spcBef>
              <a:buClr>
                <a:srgbClr val="FFFFFF"/>
              </a:buClr>
              <a:buFont typeface="Arial MT"/>
              <a:buChar char="•"/>
            </a:pPr>
            <a:endParaRPr sz="4000">
              <a:latin typeface="Arial MT"/>
              <a:cs typeface="Arial MT"/>
            </a:endParaRPr>
          </a:p>
          <a:p>
            <a:pPr marL="355600" marR="5080" indent="-342900">
              <a:lnSpc>
                <a:spcPts val="3290"/>
              </a:lnSpc>
              <a:buChar char="•"/>
              <a:tabLst>
                <a:tab pos="354965" algn="l"/>
                <a:tab pos="355600" algn="l"/>
              </a:tabLst>
            </a:pP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0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be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changed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into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using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D32CFF"/>
                </a:solidFill>
                <a:latin typeface="Arial MT"/>
                <a:cs typeface="Arial MT"/>
              </a:rPr>
              <a:t>list()</a:t>
            </a:r>
            <a:r>
              <a:rPr sz="3000" spc="-8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type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cast:</a:t>
            </a:r>
            <a:endParaRPr sz="3000">
              <a:latin typeface="Arial MT"/>
              <a:cs typeface="Arial MT"/>
            </a:endParaRPr>
          </a:p>
          <a:p>
            <a:pPr marL="469900">
              <a:spcBef>
                <a:spcPts val="250"/>
              </a:spcBef>
            </a:pP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0070C0"/>
                </a:solidFill>
                <a:latin typeface="Arial MT"/>
                <a:cs typeface="Arial MT"/>
              </a:rPr>
              <a:t>‘python’</a:t>
            </a:r>
            <a:endParaRPr sz="3000">
              <a:latin typeface="Arial MT"/>
              <a:cs typeface="Arial MT"/>
            </a:endParaRPr>
          </a:p>
          <a:p>
            <a:pPr marL="469900">
              <a:spcBef>
                <a:spcPts val="385"/>
              </a:spcBef>
            </a:pP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05" dirty="0">
                <a:solidFill>
                  <a:srgbClr val="FFFFFF"/>
                </a:solidFill>
                <a:latin typeface="Arial MT"/>
                <a:cs typeface="Arial MT"/>
              </a:rPr>
              <a:t>my_list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D32CFF"/>
                </a:solidFill>
                <a:latin typeface="Arial MT"/>
                <a:cs typeface="Arial MT"/>
              </a:rPr>
              <a:t>list(</a:t>
            </a: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3000" spc="12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3000">
              <a:latin typeface="Arial MT"/>
              <a:cs typeface="Arial MT"/>
            </a:endParaRPr>
          </a:p>
          <a:p>
            <a:pPr marL="469900">
              <a:spcBef>
                <a:spcPts val="409"/>
              </a:spcBef>
            </a:pP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my_list</a:t>
            </a:r>
            <a:r>
              <a:rPr sz="3000" spc="13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endParaRPr sz="3000">
              <a:latin typeface="Arial MT"/>
              <a:cs typeface="Arial MT"/>
            </a:endParaRPr>
          </a:p>
          <a:p>
            <a:pPr marL="469900">
              <a:spcBef>
                <a:spcPts val="310"/>
              </a:spcBef>
            </a:pPr>
            <a:r>
              <a:rPr sz="3000" spc="215" dirty="0">
                <a:solidFill>
                  <a:srgbClr val="FFFFFF"/>
                </a:solidFill>
                <a:latin typeface="Arial MT"/>
                <a:cs typeface="Arial MT"/>
              </a:rPr>
              <a:t>[</a:t>
            </a:r>
            <a:r>
              <a:rPr sz="3000" spc="215" dirty="0">
                <a:solidFill>
                  <a:srgbClr val="0070C0"/>
                </a:solidFill>
                <a:latin typeface="Arial MT"/>
                <a:cs typeface="Arial MT"/>
              </a:rPr>
              <a:t>‘p’</a:t>
            </a:r>
            <a:r>
              <a:rPr sz="3000" spc="21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5" dirty="0">
                <a:solidFill>
                  <a:srgbClr val="0070C0"/>
                </a:solidFill>
                <a:latin typeface="Arial MT"/>
                <a:cs typeface="Arial MT"/>
              </a:rPr>
              <a:t>‘y’</a:t>
            </a:r>
            <a:r>
              <a:rPr sz="3000" spc="19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235" dirty="0">
                <a:solidFill>
                  <a:srgbClr val="0070C0"/>
                </a:solidFill>
                <a:latin typeface="Arial MT"/>
                <a:cs typeface="Arial MT"/>
              </a:rPr>
              <a:t>‘t’</a:t>
            </a:r>
            <a:r>
              <a:rPr sz="3000" spc="23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5" dirty="0">
                <a:solidFill>
                  <a:srgbClr val="0070C0"/>
                </a:solidFill>
                <a:latin typeface="Arial MT"/>
                <a:cs typeface="Arial MT"/>
              </a:rPr>
              <a:t>‘h’</a:t>
            </a:r>
            <a:r>
              <a:rPr sz="3000" spc="19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5" dirty="0">
                <a:solidFill>
                  <a:srgbClr val="0070C0"/>
                </a:solidFill>
                <a:latin typeface="Arial MT"/>
                <a:cs typeface="Arial MT"/>
              </a:rPr>
              <a:t>‘o’</a:t>
            </a:r>
            <a:r>
              <a:rPr sz="3000" spc="19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225" dirty="0">
                <a:solidFill>
                  <a:srgbClr val="0070C0"/>
                </a:solidFill>
                <a:latin typeface="Arial MT"/>
                <a:cs typeface="Arial MT"/>
              </a:rPr>
              <a:t>‘n’</a:t>
            </a:r>
            <a:r>
              <a:rPr sz="3000" spc="225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endParaRPr sz="3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80469" y="486156"/>
            <a:ext cx="723074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29" dirty="0"/>
              <a:t>Converting</a:t>
            </a:r>
            <a:r>
              <a:rPr spc="-150" dirty="0"/>
              <a:t> </a:t>
            </a:r>
            <a:r>
              <a:rPr spc="225" dirty="0"/>
              <a:t>Lists</a:t>
            </a:r>
            <a:r>
              <a:rPr spc="-140" dirty="0"/>
              <a:t> </a:t>
            </a:r>
            <a:r>
              <a:rPr spc="270" dirty="0"/>
              <a:t>to</a:t>
            </a:r>
            <a:r>
              <a:rPr spc="-140" dirty="0"/>
              <a:t> </a:t>
            </a:r>
            <a:r>
              <a:rPr spc="240" dirty="0"/>
              <a:t>Strings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1620012"/>
            <a:ext cx="8222615" cy="28956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How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about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200" spc="25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words?</a:t>
            </a:r>
            <a:endParaRPr sz="3200">
              <a:latin typeface="Arial MT"/>
              <a:cs typeface="Arial MT"/>
            </a:endParaRPr>
          </a:p>
          <a:p>
            <a:pPr>
              <a:spcBef>
                <a:spcPts val="10"/>
              </a:spcBef>
            </a:pPr>
            <a:endParaRPr sz="4750">
              <a:latin typeface="Arial MT"/>
              <a:cs typeface="Arial MT"/>
            </a:endParaRPr>
          </a:p>
          <a:p>
            <a:pPr marL="469900"/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sentence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5" dirty="0">
                <a:solidFill>
                  <a:srgbClr val="0070C0"/>
                </a:solidFill>
                <a:latin typeface="Arial MT"/>
                <a:cs typeface="Arial MT"/>
              </a:rPr>
              <a:t>‘I</a:t>
            </a:r>
            <a:r>
              <a:rPr sz="3200" spc="-10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0070C0"/>
                </a:solidFill>
                <a:latin typeface="Arial MT"/>
                <a:cs typeface="Arial MT"/>
              </a:rPr>
              <a:t>love</a:t>
            </a:r>
            <a:r>
              <a:rPr sz="3200" spc="-10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0070C0"/>
                </a:solidFill>
                <a:latin typeface="Arial MT"/>
                <a:cs typeface="Arial MT"/>
              </a:rPr>
              <a:t>python’</a:t>
            </a:r>
            <a:endParaRPr sz="3200">
              <a:latin typeface="Arial MT"/>
              <a:cs typeface="Arial MT"/>
            </a:endParaRPr>
          </a:p>
          <a:p>
            <a:pPr marL="469900">
              <a:spcBef>
                <a:spcPts val="740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print(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list(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sentence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)</a:t>
            </a:r>
            <a:endParaRPr sz="3200">
              <a:latin typeface="Arial MT"/>
              <a:cs typeface="Arial MT"/>
            </a:endParaRPr>
          </a:p>
          <a:p>
            <a:pPr marL="469900">
              <a:spcBef>
                <a:spcPts val="1170"/>
              </a:spcBef>
            </a:pPr>
            <a:r>
              <a:rPr sz="2800" spc="175" dirty="0">
                <a:solidFill>
                  <a:srgbClr val="FFFFFF"/>
                </a:solidFill>
                <a:latin typeface="Arial MT"/>
                <a:cs typeface="Arial MT"/>
              </a:rPr>
              <a:t>[</a:t>
            </a:r>
            <a:r>
              <a:rPr sz="2800" spc="175" dirty="0">
                <a:solidFill>
                  <a:srgbClr val="0070C0"/>
                </a:solidFill>
                <a:latin typeface="Arial MT"/>
                <a:cs typeface="Arial MT"/>
              </a:rPr>
              <a:t>‘I’</a:t>
            </a:r>
            <a:r>
              <a:rPr sz="2800" spc="17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50" dirty="0">
                <a:solidFill>
                  <a:srgbClr val="0070C0"/>
                </a:solidFill>
                <a:latin typeface="Arial MT"/>
                <a:cs typeface="Arial MT"/>
              </a:rPr>
              <a:t>‘</a:t>
            </a:r>
            <a:r>
              <a:rPr sz="2800" spc="-7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0070C0"/>
                </a:solidFill>
                <a:latin typeface="Arial MT"/>
                <a:cs typeface="Arial MT"/>
              </a:rPr>
              <a:t>‘</a:t>
            </a:r>
            <a:r>
              <a:rPr sz="2800" spc="17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80" dirty="0">
                <a:solidFill>
                  <a:srgbClr val="0070C0"/>
                </a:solidFill>
                <a:latin typeface="Arial MT"/>
                <a:cs typeface="Arial MT"/>
              </a:rPr>
              <a:t>‘l’</a:t>
            </a:r>
            <a:r>
              <a:rPr sz="2800" spc="18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80" dirty="0">
                <a:solidFill>
                  <a:srgbClr val="0070C0"/>
                </a:solidFill>
                <a:latin typeface="Arial MT"/>
                <a:cs typeface="Arial MT"/>
              </a:rPr>
              <a:t>‘o’</a:t>
            </a:r>
            <a:r>
              <a:rPr sz="2800" spc="18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5" dirty="0">
                <a:solidFill>
                  <a:srgbClr val="0070C0"/>
                </a:solidFill>
                <a:latin typeface="Arial MT"/>
                <a:cs typeface="Arial MT"/>
              </a:rPr>
              <a:t>‘v’</a:t>
            </a:r>
            <a:r>
              <a:rPr sz="2800" spc="17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0070C0"/>
                </a:solidFill>
                <a:latin typeface="Arial MT"/>
                <a:cs typeface="Arial MT"/>
              </a:rPr>
              <a:t>‘e’</a:t>
            </a:r>
            <a:r>
              <a:rPr sz="2800" spc="17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50" dirty="0">
                <a:solidFill>
                  <a:srgbClr val="0070C0"/>
                </a:solidFill>
                <a:latin typeface="Arial MT"/>
                <a:cs typeface="Arial MT"/>
              </a:rPr>
              <a:t>‘</a:t>
            </a:r>
            <a:r>
              <a:rPr sz="28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800" spc="170" dirty="0">
                <a:solidFill>
                  <a:srgbClr val="0070C0"/>
                </a:solidFill>
                <a:latin typeface="Arial MT"/>
                <a:cs typeface="Arial MT"/>
              </a:rPr>
              <a:t>‘</a:t>
            </a:r>
            <a:r>
              <a:rPr sz="2800" spc="17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95" dirty="0">
                <a:solidFill>
                  <a:srgbClr val="0070C0"/>
                </a:solidFill>
                <a:latin typeface="Arial MT"/>
                <a:cs typeface="Arial MT"/>
              </a:rPr>
              <a:t>‘p’</a:t>
            </a:r>
            <a:r>
              <a:rPr sz="2800" spc="19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80" dirty="0">
                <a:solidFill>
                  <a:srgbClr val="0070C0"/>
                </a:solidFill>
                <a:latin typeface="Arial MT"/>
                <a:cs typeface="Arial MT"/>
              </a:rPr>
              <a:t>‘y’</a:t>
            </a:r>
            <a:r>
              <a:rPr sz="2800" spc="18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15" dirty="0">
                <a:solidFill>
                  <a:srgbClr val="0070C0"/>
                </a:solidFill>
                <a:latin typeface="Arial MT"/>
                <a:cs typeface="Arial MT"/>
              </a:rPr>
              <a:t>‘t’</a:t>
            </a:r>
            <a:r>
              <a:rPr sz="2800" spc="21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80" dirty="0">
                <a:solidFill>
                  <a:srgbClr val="0070C0"/>
                </a:solidFill>
                <a:latin typeface="Arial MT"/>
                <a:cs typeface="Arial MT"/>
              </a:rPr>
              <a:t>‘h’</a:t>
            </a:r>
            <a:r>
              <a:rPr sz="2800" spc="18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80" dirty="0">
                <a:solidFill>
                  <a:srgbClr val="0070C0"/>
                </a:solidFill>
                <a:latin typeface="Arial MT"/>
                <a:cs typeface="Arial MT"/>
              </a:rPr>
              <a:t>‘o’</a:t>
            </a:r>
            <a:r>
              <a:rPr sz="2800" spc="18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10" dirty="0">
                <a:solidFill>
                  <a:srgbClr val="0070C0"/>
                </a:solidFill>
                <a:latin typeface="Arial MT"/>
                <a:cs typeface="Arial MT"/>
              </a:rPr>
              <a:t>‘n’</a:t>
            </a:r>
            <a:r>
              <a:rPr sz="2800" spc="210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05250" y="486156"/>
            <a:ext cx="438150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35" dirty="0"/>
              <a:t>Splitting</a:t>
            </a:r>
            <a:r>
              <a:rPr spc="-195" dirty="0"/>
              <a:t> </a:t>
            </a:r>
            <a:r>
              <a:rPr spc="240" dirty="0"/>
              <a:t>Strings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39" y="1532636"/>
            <a:ext cx="8086725" cy="48551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8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0000"/>
                </a:solidFill>
                <a:latin typeface="Arial MT"/>
                <a:cs typeface="Arial MT"/>
              </a:rPr>
              <a:t>split(</a:t>
            </a:r>
            <a:r>
              <a:rPr sz="3000" spc="150" dirty="0">
                <a:solidFill>
                  <a:srgbClr val="D32CFF"/>
                </a:solidFill>
                <a:latin typeface="Arial MT"/>
                <a:cs typeface="Arial MT"/>
              </a:rPr>
              <a:t>separator</a:t>
            </a:r>
            <a:r>
              <a:rPr sz="3000" spc="15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30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method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splits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0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endParaRPr sz="3000">
              <a:latin typeface="Arial MT"/>
              <a:cs typeface="Arial MT"/>
            </a:endParaRPr>
          </a:p>
          <a:p>
            <a:pPr marR="355600" algn="ctr">
              <a:spcBef>
                <a:spcPts val="2180"/>
              </a:spcBef>
            </a:pP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string.</a:t>
            </a:r>
            <a:r>
              <a:rPr sz="3000" spc="155" dirty="0">
                <a:solidFill>
                  <a:srgbClr val="FF0000"/>
                </a:solidFill>
                <a:latin typeface="Arial MT"/>
                <a:cs typeface="Arial MT"/>
              </a:rPr>
              <a:t>split(</a:t>
            </a:r>
            <a:r>
              <a:rPr sz="3000" spc="155" dirty="0">
                <a:solidFill>
                  <a:srgbClr val="D32CFF"/>
                </a:solidFill>
                <a:latin typeface="Arial MT"/>
                <a:cs typeface="Arial MT"/>
              </a:rPr>
              <a:t>separator</a:t>
            </a:r>
            <a:r>
              <a:rPr sz="3000" spc="15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3000">
              <a:latin typeface="Arial MT"/>
              <a:cs typeface="Arial MT"/>
            </a:endParaRPr>
          </a:p>
          <a:p>
            <a:pPr>
              <a:spcBef>
                <a:spcPts val="25"/>
              </a:spcBef>
            </a:pPr>
            <a:endParaRPr sz="3700">
              <a:latin typeface="Arial MT"/>
              <a:cs typeface="Arial MT"/>
            </a:endParaRPr>
          </a:p>
          <a:p>
            <a:pPr marL="355600" marR="609600" indent="-342900">
              <a:lnSpc>
                <a:spcPts val="2900"/>
              </a:lnSpc>
              <a:spcBef>
                <a:spcPts val="5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8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D32CFF"/>
                </a:solidFill>
                <a:latin typeface="Arial MT"/>
                <a:cs typeface="Arial MT"/>
              </a:rPr>
              <a:t>separator</a:t>
            </a:r>
            <a:r>
              <a:rPr sz="3000" spc="-10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argument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optional;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by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default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375" dirty="0">
                <a:solidFill>
                  <a:srgbClr val="0070C0"/>
                </a:solidFill>
                <a:latin typeface="Arial MT"/>
                <a:cs typeface="Arial MT"/>
              </a:rPr>
              <a:t>“</a:t>
            </a:r>
            <a:r>
              <a:rPr sz="3000" spc="-8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000" spc="375" dirty="0">
                <a:solidFill>
                  <a:srgbClr val="0070C0"/>
                </a:solidFill>
                <a:latin typeface="Arial MT"/>
                <a:cs typeface="Arial MT"/>
              </a:rPr>
              <a:t>“</a:t>
            </a:r>
            <a:endParaRPr sz="3000">
              <a:latin typeface="Arial MT"/>
              <a:cs typeface="Arial MT"/>
            </a:endParaRPr>
          </a:p>
          <a:p>
            <a:pPr marL="355600" indent="-342900">
              <a:spcBef>
                <a:spcPts val="2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FF0000"/>
                </a:solidFill>
                <a:latin typeface="Arial MT"/>
                <a:cs typeface="Arial MT"/>
              </a:rPr>
              <a:t>returns</a:t>
            </a:r>
            <a:r>
              <a:rPr sz="3000" spc="-10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000" spc="24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endParaRPr sz="3000">
              <a:latin typeface="Arial MT"/>
              <a:cs typeface="Arial MT"/>
            </a:endParaRPr>
          </a:p>
          <a:p>
            <a:pPr>
              <a:spcBef>
                <a:spcPts val="35"/>
              </a:spcBef>
            </a:pPr>
            <a:endParaRPr sz="3100">
              <a:latin typeface="Arial MT"/>
              <a:cs typeface="Arial MT"/>
            </a:endParaRPr>
          </a:p>
          <a:p>
            <a:pPr marL="46990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sentence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0070C0"/>
                </a:solidFill>
                <a:latin typeface="Arial MT"/>
                <a:cs typeface="Arial MT"/>
              </a:rPr>
              <a:t>‘I</a:t>
            </a:r>
            <a:r>
              <a:rPr sz="3000" spc="-9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000" spc="110" dirty="0">
                <a:solidFill>
                  <a:srgbClr val="0070C0"/>
                </a:solidFill>
                <a:latin typeface="Arial MT"/>
                <a:cs typeface="Arial MT"/>
              </a:rPr>
              <a:t>love</a:t>
            </a:r>
            <a:r>
              <a:rPr sz="3000" spc="-8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0070C0"/>
                </a:solidFill>
                <a:latin typeface="Arial MT"/>
                <a:cs typeface="Arial MT"/>
              </a:rPr>
              <a:t>python’</a:t>
            </a:r>
            <a:endParaRPr sz="3000">
              <a:latin typeface="Arial MT"/>
              <a:cs typeface="Arial MT"/>
            </a:endParaRPr>
          </a:p>
          <a:p>
            <a:pPr marL="1212215" marR="2837815" indent="-742950"/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sentence.</a:t>
            </a:r>
            <a:r>
              <a:rPr sz="3000" spc="145" dirty="0">
                <a:solidFill>
                  <a:srgbClr val="FF0000"/>
                </a:solidFill>
                <a:latin typeface="Arial MT"/>
                <a:cs typeface="Arial MT"/>
              </a:rPr>
              <a:t>split()</a:t>
            </a:r>
            <a:r>
              <a:rPr sz="3000" spc="14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000" spc="-819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000" spc="190" dirty="0">
                <a:solidFill>
                  <a:srgbClr val="FFFFFF"/>
                </a:solidFill>
                <a:latin typeface="Arial MT"/>
                <a:cs typeface="Arial MT"/>
              </a:rPr>
              <a:t>[</a:t>
            </a:r>
            <a:r>
              <a:rPr sz="3000" spc="190" dirty="0">
                <a:solidFill>
                  <a:srgbClr val="0070C0"/>
                </a:solidFill>
                <a:latin typeface="Arial MT"/>
                <a:cs typeface="Arial MT"/>
              </a:rPr>
              <a:t>‘I’</a:t>
            </a:r>
            <a:r>
              <a:rPr sz="3000" spc="19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0070C0"/>
                </a:solidFill>
                <a:latin typeface="Arial MT"/>
                <a:cs typeface="Arial MT"/>
              </a:rPr>
              <a:t>‘love’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0070C0"/>
                </a:solidFill>
                <a:latin typeface="Arial MT"/>
                <a:cs typeface="Arial MT"/>
              </a:rPr>
              <a:t>‘python’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endParaRPr sz="3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905250" y="486156"/>
            <a:ext cx="438150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35" dirty="0"/>
              <a:t>Splitting</a:t>
            </a:r>
            <a:r>
              <a:rPr spc="-195" dirty="0"/>
              <a:t> </a:t>
            </a:r>
            <a:r>
              <a:rPr spc="240" dirty="0"/>
              <a:t>Strings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13699" y="1620012"/>
            <a:ext cx="6926580" cy="172867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15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also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define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D32CFF"/>
                </a:solidFill>
                <a:latin typeface="Arial MT"/>
                <a:cs typeface="Arial MT"/>
              </a:rPr>
              <a:t>separator</a:t>
            </a:r>
            <a:endParaRPr sz="3200">
              <a:latin typeface="Arial MT"/>
              <a:cs typeface="Arial MT"/>
            </a:endParaRPr>
          </a:p>
          <a:p>
            <a:pPr>
              <a:spcBef>
                <a:spcPts val="10"/>
              </a:spcBef>
            </a:pPr>
            <a:endParaRPr sz="4750">
              <a:latin typeface="Arial MT"/>
              <a:cs typeface="Arial MT"/>
            </a:endParaRPr>
          </a:p>
          <a:p>
            <a:pPr marL="469900"/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sentence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0070C0"/>
                </a:solidFill>
                <a:latin typeface="Arial MT"/>
                <a:cs typeface="Arial MT"/>
              </a:rPr>
              <a:t>‘I-love-python’</a:t>
            </a:r>
            <a:endParaRPr sz="3200">
              <a:latin typeface="Arial MT"/>
              <a:cs typeface="Arial MT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70899" y="3287267"/>
            <a:ext cx="4392930" cy="119634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12700">
              <a:spcBef>
                <a:spcPts val="865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sentence.</a:t>
            </a:r>
            <a:r>
              <a:rPr sz="3200" spc="150" dirty="0">
                <a:solidFill>
                  <a:srgbClr val="FF0000"/>
                </a:solidFill>
                <a:latin typeface="Arial MT"/>
                <a:cs typeface="Arial MT"/>
              </a:rPr>
              <a:t>split(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‘-’</a:t>
            </a:r>
            <a:r>
              <a:rPr sz="3200" spc="15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3200">
              <a:latin typeface="Arial MT"/>
              <a:cs typeface="Arial MT"/>
            </a:endParaRPr>
          </a:p>
          <a:p>
            <a:pPr marL="12700">
              <a:spcBef>
                <a:spcPts val="770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sentence.</a:t>
            </a:r>
            <a:r>
              <a:rPr sz="3200" spc="160" dirty="0">
                <a:solidFill>
                  <a:srgbClr val="FF0000"/>
                </a:solidFill>
                <a:latin typeface="Arial MT"/>
                <a:cs typeface="Arial MT"/>
              </a:rPr>
              <a:t>split(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‘o’</a:t>
            </a:r>
            <a:r>
              <a:rPr sz="3200" spc="16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320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270900" y="4460747"/>
            <a:ext cx="4953635" cy="1189990"/>
          </a:xfrm>
          <a:prstGeom prst="rect">
            <a:avLst/>
          </a:prstGeom>
        </p:spPr>
        <p:txBody>
          <a:bodyPr vert="horz" wrap="square" lIns="0" tIns="107315" rIns="0" bIns="0" rtlCol="0">
            <a:spAutoFit/>
          </a:bodyPr>
          <a:lstStyle/>
          <a:p>
            <a:pPr marL="12700">
              <a:spcBef>
                <a:spcPts val="845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sentence.</a:t>
            </a:r>
            <a:r>
              <a:rPr sz="3200" spc="150" dirty="0">
                <a:solidFill>
                  <a:srgbClr val="FF0000"/>
                </a:solidFill>
                <a:latin typeface="Arial MT"/>
                <a:cs typeface="Arial MT"/>
              </a:rPr>
              <a:t>split(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‘love’</a:t>
            </a:r>
            <a:r>
              <a:rPr sz="3200" spc="15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3200">
              <a:latin typeface="Arial MT"/>
              <a:cs typeface="Arial MT"/>
            </a:endParaRPr>
          </a:p>
          <a:p>
            <a:pPr marL="12700">
              <a:spcBef>
                <a:spcPts val="740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sentence.</a:t>
            </a:r>
            <a:r>
              <a:rPr sz="3200" spc="145" dirty="0">
                <a:solidFill>
                  <a:srgbClr val="FF0000"/>
                </a:solidFill>
                <a:latin typeface="Arial MT"/>
                <a:cs typeface="Arial MT"/>
              </a:rPr>
              <a:t>split()</a:t>
            </a:r>
            <a:endParaRPr sz="320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870415" y="3354323"/>
            <a:ext cx="381889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[</a:t>
            </a:r>
            <a:r>
              <a:rPr sz="3200" spc="204" dirty="0">
                <a:solidFill>
                  <a:srgbClr val="0070C0"/>
                </a:solidFill>
                <a:latin typeface="Arial MT"/>
                <a:cs typeface="Arial MT"/>
              </a:rPr>
              <a:t>‘I’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2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0070C0"/>
                </a:solidFill>
                <a:latin typeface="Arial MT"/>
                <a:cs typeface="Arial MT"/>
              </a:rPr>
              <a:t>‘love’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200" spc="-12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0" dirty="0">
                <a:solidFill>
                  <a:srgbClr val="0070C0"/>
                </a:solidFill>
                <a:latin typeface="Arial MT"/>
                <a:cs typeface="Arial MT"/>
              </a:rPr>
              <a:t>‘python’</a:t>
            </a:r>
            <a:r>
              <a:rPr sz="3200" spc="200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endParaRPr sz="3200">
              <a:latin typeface="Arial MT"/>
              <a:cs typeface="Arial M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49462" y="3957828"/>
            <a:ext cx="3602354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[</a:t>
            </a:r>
            <a:r>
              <a:rPr sz="3200" spc="165" dirty="0">
                <a:solidFill>
                  <a:srgbClr val="0070C0"/>
                </a:solidFill>
                <a:latin typeface="Arial MT"/>
                <a:cs typeface="Arial MT"/>
              </a:rPr>
              <a:t>‘I-l’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2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0070C0"/>
                </a:solidFill>
                <a:latin typeface="Arial MT"/>
                <a:cs typeface="Arial MT"/>
              </a:rPr>
              <a:t>‘ve-pyth’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2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40" dirty="0">
                <a:solidFill>
                  <a:srgbClr val="0070C0"/>
                </a:solidFill>
                <a:latin typeface="Arial MT"/>
                <a:cs typeface="Arial MT"/>
              </a:rPr>
              <a:t>‘n’</a:t>
            </a:r>
            <a:r>
              <a:rPr sz="3200" spc="240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endParaRPr sz="3200">
              <a:latin typeface="Arial MT"/>
              <a:cs typeface="Arial M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74140" y="4436365"/>
            <a:ext cx="3123565" cy="115768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244475">
              <a:lnSpc>
                <a:spcPct val="121900"/>
              </a:lnSpc>
              <a:spcBef>
                <a:spcPts val="100"/>
              </a:spcBef>
            </a:pP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[</a:t>
            </a:r>
            <a:r>
              <a:rPr sz="3200" spc="170" dirty="0">
                <a:solidFill>
                  <a:srgbClr val="0070C0"/>
                </a:solidFill>
                <a:latin typeface="Arial MT"/>
                <a:cs typeface="Arial MT"/>
              </a:rPr>
              <a:t>‘I-’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, </a:t>
            </a:r>
            <a:r>
              <a:rPr sz="3200" spc="180" dirty="0">
                <a:solidFill>
                  <a:srgbClr val="0070C0"/>
                </a:solidFill>
                <a:latin typeface="Arial MT"/>
                <a:cs typeface="Arial MT"/>
              </a:rPr>
              <a:t>‘-python’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]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40" dirty="0">
                <a:solidFill>
                  <a:srgbClr val="FFFFFF"/>
                </a:solidFill>
                <a:latin typeface="Arial MT"/>
                <a:cs typeface="Arial MT"/>
              </a:rPr>
              <a:t>[</a:t>
            </a:r>
            <a:r>
              <a:rPr sz="3200" spc="195" dirty="0">
                <a:solidFill>
                  <a:srgbClr val="0070C0"/>
                </a:solidFill>
                <a:latin typeface="Arial MT"/>
                <a:cs typeface="Arial MT"/>
              </a:rPr>
              <a:t>‘I</a:t>
            </a:r>
            <a:r>
              <a:rPr sz="3200" spc="-5" dirty="0">
                <a:solidFill>
                  <a:srgbClr val="0070C0"/>
                </a:solidFill>
                <a:latin typeface="Arial MT"/>
                <a:cs typeface="Arial MT"/>
              </a:rPr>
              <a:t>-</a:t>
            </a:r>
            <a:r>
              <a:rPr sz="3200" spc="80" dirty="0">
                <a:solidFill>
                  <a:srgbClr val="0070C0"/>
                </a:solidFill>
                <a:latin typeface="Arial MT"/>
                <a:cs typeface="Arial MT"/>
              </a:rPr>
              <a:t>l</a:t>
            </a:r>
            <a:r>
              <a:rPr sz="3200" spc="180" dirty="0">
                <a:solidFill>
                  <a:srgbClr val="0070C0"/>
                </a:solidFill>
                <a:latin typeface="Arial MT"/>
                <a:cs typeface="Arial MT"/>
              </a:rPr>
              <a:t>o</a:t>
            </a:r>
            <a:r>
              <a:rPr sz="3200" spc="90" dirty="0">
                <a:solidFill>
                  <a:srgbClr val="0070C0"/>
                </a:solidFill>
                <a:latin typeface="Arial MT"/>
                <a:cs typeface="Arial MT"/>
              </a:rPr>
              <a:t>v</a:t>
            </a:r>
            <a:r>
              <a:rPr sz="3200" spc="114" dirty="0">
                <a:solidFill>
                  <a:srgbClr val="0070C0"/>
                </a:solidFill>
                <a:latin typeface="Arial MT"/>
                <a:cs typeface="Arial MT"/>
              </a:rPr>
              <a:t>e</a:t>
            </a:r>
            <a:r>
              <a:rPr sz="3200" spc="-5" dirty="0">
                <a:solidFill>
                  <a:srgbClr val="0070C0"/>
                </a:solidFill>
                <a:latin typeface="Arial MT"/>
                <a:cs typeface="Arial MT"/>
              </a:rPr>
              <a:t>-</a:t>
            </a:r>
            <a:r>
              <a:rPr sz="3200" spc="140" dirty="0">
                <a:solidFill>
                  <a:srgbClr val="0070C0"/>
                </a:solidFill>
                <a:latin typeface="Arial MT"/>
                <a:cs typeface="Arial MT"/>
              </a:rPr>
              <a:t>p</a:t>
            </a:r>
            <a:r>
              <a:rPr sz="3200" spc="165" dirty="0">
                <a:solidFill>
                  <a:srgbClr val="0070C0"/>
                </a:solidFill>
                <a:latin typeface="Arial MT"/>
                <a:cs typeface="Arial MT"/>
              </a:rPr>
              <a:t>y</a:t>
            </a:r>
            <a:r>
              <a:rPr sz="3200" spc="245" dirty="0">
                <a:solidFill>
                  <a:srgbClr val="0070C0"/>
                </a:solidFill>
                <a:latin typeface="Arial MT"/>
                <a:cs typeface="Arial MT"/>
              </a:rPr>
              <a:t>t</a:t>
            </a:r>
            <a:r>
              <a:rPr sz="3200" spc="155" dirty="0">
                <a:solidFill>
                  <a:srgbClr val="0070C0"/>
                </a:solidFill>
                <a:latin typeface="Arial MT"/>
                <a:cs typeface="Arial MT"/>
              </a:rPr>
              <a:t>hon</a:t>
            </a:r>
            <a:r>
              <a:rPr sz="3200" spc="280" dirty="0">
                <a:solidFill>
                  <a:srgbClr val="0070C0"/>
                </a:solidFill>
                <a:latin typeface="Arial MT"/>
                <a:cs typeface="Arial MT"/>
              </a:rPr>
              <a:t>’</a:t>
            </a:r>
            <a:r>
              <a:rPr sz="3200" spc="240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endParaRPr sz="3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49713" y="486156"/>
            <a:ext cx="409257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25" dirty="0"/>
              <a:t>Lists</a:t>
            </a:r>
            <a:r>
              <a:rPr spc="-155" dirty="0"/>
              <a:t> </a:t>
            </a:r>
            <a:r>
              <a:rPr spc="270" dirty="0"/>
              <a:t>to</a:t>
            </a:r>
            <a:r>
              <a:rPr spc="-155" dirty="0"/>
              <a:t> </a:t>
            </a:r>
            <a:r>
              <a:rPr spc="240" dirty="0"/>
              <a:t>Strings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734943" y="1488948"/>
            <a:ext cx="8227059" cy="5141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231775" indent="-342900">
              <a:lnSpc>
                <a:spcPct val="109400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9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0000"/>
                </a:solidFill>
                <a:latin typeface="Arial MT"/>
                <a:cs typeface="Arial MT"/>
              </a:rPr>
              <a:t>join(</a:t>
            </a:r>
            <a:r>
              <a:rPr sz="3200" spc="140" dirty="0">
                <a:solidFill>
                  <a:srgbClr val="FFC000"/>
                </a:solidFill>
                <a:latin typeface="Arial MT"/>
                <a:cs typeface="Arial MT"/>
              </a:rPr>
              <a:t>list</a:t>
            </a:r>
            <a:r>
              <a:rPr sz="3200" spc="14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32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method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does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opposite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200" spc="2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0000"/>
                </a:solidFill>
                <a:latin typeface="Arial MT"/>
                <a:cs typeface="Arial MT"/>
              </a:rPr>
              <a:t>split()</a:t>
            </a:r>
            <a:r>
              <a:rPr sz="32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method</a:t>
            </a:r>
            <a:endParaRPr sz="3200">
              <a:latin typeface="Arial MT"/>
              <a:cs typeface="Arial MT"/>
            </a:endParaRPr>
          </a:p>
          <a:p>
            <a:pPr marL="355600" indent="-342900">
              <a:spcBef>
                <a:spcPts val="74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5" dirty="0">
                <a:solidFill>
                  <a:srgbClr val="FFFFFF"/>
                </a:solidFill>
                <a:latin typeface="Arial MT"/>
                <a:cs typeface="Arial MT"/>
              </a:rPr>
              <a:t>joins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all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items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into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one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endParaRPr sz="3200">
              <a:latin typeface="Arial MT"/>
              <a:cs typeface="Arial MT"/>
            </a:endParaRPr>
          </a:p>
          <a:p>
            <a:pPr marR="773430" algn="ctr">
              <a:spcBef>
                <a:spcPts val="3075"/>
              </a:spcBef>
            </a:pP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string.</a:t>
            </a:r>
            <a:r>
              <a:rPr sz="3200" spc="155" dirty="0">
                <a:solidFill>
                  <a:srgbClr val="FF0000"/>
                </a:solidFill>
                <a:latin typeface="Arial MT"/>
                <a:cs typeface="Arial MT"/>
              </a:rPr>
              <a:t>join(</a:t>
            </a:r>
            <a:r>
              <a:rPr sz="3200" spc="155" dirty="0">
                <a:solidFill>
                  <a:srgbClr val="FFC000"/>
                </a:solidFill>
                <a:latin typeface="Arial MT"/>
                <a:cs typeface="Arial MT"/>
              </a:rPr>
              <a:t>list</a:t>
            </a:r>
            <a:r>
              <a:rPr sz="3200" spc="15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3200">
              <a:latin typeface="Arial MT"/>
              <a:cs typeface="Arial MT"/>
            </a:endParaRPr>
          </a:p>
          <a:p>
            <a:pPr>
              <a:spcBef>
                <a:spcPts val="25"/>
              </a:spcBef>
            </a:pPr>
            <a:endParaRPr sz="3850">
              <a:latin typeface="Arial MT"/>
              <a:cs typeface="Arial MT"/>
            </a:endParaRPr>
          </a:p>
          <a:p>
            <a:pPr marL="354965" marR="1208405" indent="-342900">
              <a:lnSpc>
                <a:spcPts val="3500"/>
              </a:lnSpc>
              <a:buChar char="•"/>
              <a:tabLst>
                <a:tab pos="354965" algn="l"/>
                <a:tab pos="355600" algn="l"/>
              </a:tabLst>
            </a:pP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5" dirty="0">
                <a:solidFill>
                  <a:srgbClr val="FF0000"/>
                </a:solidFill>
                <a:latin typeface="Arial MT"/>
                <a:cs typeface="Arial MT"/>
              </a:rPr>
              <a:t>returns</a:t>
            </a:r>
            <a:r>
              <a:rPr sz="3200" spc="-9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joining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all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C000"/>
                </a:solidFill>
                <a:latin typeface="Arial MT"/>
                <a:cs typeface="Arial MT"/>
              </a:rPr>
              <a:t>list </a:t>
            </a:r>
            <a:r>
              <a:rPr sz="3200" spc="-875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elements,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separated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endParaRPr sz="3200">
              <a:latin typeface="Arial MT"/>
              <a:cs typeface="Arial MT"/>
            </a:endParaRPr>
          </a:p>
          <a:p>
            <a:pPr>
              <a:spcBef>
                <a:spcPts val="20"/>
              </a:spcBef>
              <a:buClr>
                <a:srgbClr val="FFFFFF"/>
              </a:buClr>
              <a:buFont typeface="Arial MT"/>
              <a:buChar char="•"/>
            </a:pPr>
            <a:endParaRPr sz="390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Note: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C000"/>
                </a:solidFill>
                <a:latin typeface="Arial MT"/>
                <a:cs typeface="Arial MT"/>
              </a:rPr>
              <a:t>list</a:t>
            </a:r>
            <a:r>
              <a:rPr sz="3200" spc="-10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must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contain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items!</a:t>
            </a:r>
            <a:endParaRPr sz="3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732088" y="486156"/>
            <a:ext cx="672782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Example:</a:t>
            </a:r>
            <a:r>
              <a:rPr spc="-145" dirty="0"/>
              <a:t> </a:t>
            </a:r>
            <a:r>
              <a:rPr spc="225" dirty="0"/>
              <a:t>Lists</a:t>
            </a:r>
            <a:r>
              <a:rPr spc="-140" dirty="0"/>
              <a:t> </a:t>
            </a:r>
            <a:r>
              <a:rPr spc="270" dirty="0"/>
              <a:t>to</a:t>
            </a:r>
            <a:r>
              <a:rPr spc="-135" dirty="0"/>
              <a:t> </a:t>
            </a:r>
            <a:r>
              <a:rPr spc="240" dirty="0"/>
              <a:t>Strings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192142" y="1765809"/>
            <a:ext cx="7270115" cy="453072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spcBef>
                <a:spcPts val="340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0" dirty="0">
                <a:solidFill>
                  <a:srgbClr val="FFFFFF"/>
                </a:solidFill>
                <a:latin typeface="Arial MT"/>
                <a:cs typeface="Arial MT"/>
              </a:rPr>
              <a:t>separator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335" dirty="0">
                <a:solidFill>
                  <a:srgbClr val="0070C0"/>
                </a:solidFill>
                <a:latin typeface="Arial MT"/>
                <a:cs typeface="Arial MT"/>
              </a:rPr>
              <a:t>“</a:t>
            </a:r>
            <a:r>
              <a:rPr sz="2700" spc="-8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700" spc="335" dirty="0">
                <a:solidFill>
                  <a:srgbClr val="0070C0"/>
                </a:solidFill>
                <a:latin typeface="Arial MT"/>
                <a:cs typeface="Arial MT"/>
              </a:rPr>
              <a:t>“</a:t>
            </a:r>
            <a:endParaRPr sz="2700">
              <a:latin typeface="Arial MT"/>
              <a:cs typeface="Arial MT"/>
            </a:endParaRPr>
          </a:p>
          <a:p>
            <a:pPr marL="12700">
              <a:spcBef>
                <a:spcPts val="240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word_list</a:t>
            </a:r>
            <a:r>
              <a:rPr sz="27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75" dirty="0">
                <a:solidFill>
                  <a:srgbClr val="FFFFFF"/>
                </a:solidFill>
                <a:latin typeface="Arial MT"/>
                <a:cs typeface="Arial MT"/>
              </a:rPr>
              <a:t>[</a:t>
            </a:r>
            <a:r>
              <a:rPr sz="2700" spc="175" dirty="0">
                <a:solidFill>
                  <a:srgbClr val="0070C0"/>
                </a:solidFill>
                <a:latin typeface="Arial MT"/>
                <a:cs typeface="Arial MT"/>
              </a:rPr>
              <a:t>‘I’</a:t>
            </a:r>
            <a:r>
              <a:rPr sz="2700" spc="17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0070C0"/>
                </a:solidFill>
                <a:latin typeface="Arial MT"/>
                <a:cs typeface="Arial MT"/>
              </a:rPr>
              <a:t>‘love’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5" dirty="0">
                <a:solidFill>
                  <a:srgbClr val="0070C0"/>
                </a:solidFill>
                <a:latin typeface="Arial MT"/>
                <a:cs typeface="Arial MT"/>
              </a:rPr>
              <a:t>‘python’</a:t>
            </a:r>
            <a:r>
              <a:rPr sz="2700" spc="165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endParaRPr sz="2700">
              <a:latin typeface="Arial MT"/>
              <a:cs typeface="Arial MT"/>
            </a:endParaRPr>
          </a:p>
          <a:p>
            <a:pPr marL="12700">
              <a:spcBef>
                <a:spcPts val="359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5" dirty="0">
                <a:solidFill>
                  <a:srgbClr val="FFFFFF"/>
                </a:solidFill>
                <a:latin typeface="Arial MT"/>
                <a:cs typeface="Arial MT"/>
              </a:rPr>
              <a:t>joined_string</a:t>
            </a:r>
            <a:r>
              <a:rPr sz="27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separator.</a:t>
            </a:r>
            <a:r>
              <a:rPr sz="2700" spc="110" dirty="0">
                <a:solidFill>
                  <a:srgbClr val="FF0000"/>
                </a:solidFill>
                <a:latin typeface="Arial MT"/>
                <a:cs typeface="Arial MT"/>
              </a:rPr>
              <a:t>join(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word_list</a:t>
            </a:r>
            <a:r>
              <a:rPr sz="2700" spc="11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700">
              <a:latin typeface="Arial MT"/>
              <a:cs typeface="Arial MT"/>
            </a:endParaRPr>
          </a:p>
          <a:p>
            <a:pPr marL="12700" marR="3345179">
              <a:lnSpc>
                <a:spcPct val="108100"/>
              </a:lnSpc>
              <a:spcBef>
                <a:spcPts val="95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1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45" dirty="0">
                <a:solidFill>
                  <a:srgbClr val="FFFFFF"/>
                </a:solidFill>
                <a:latin typeface="Arial MT"/>
                <a:cs typeface="Arial MT"/>
              </a:rPr>
              <a:t>joined_string</a:t>
            </a:r>
            <a:r>
              <a:rPr sz="2700" spc="14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700" spc="-73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90" dirty="0">
                <a:solidFill>
                  <a:srgbClr val="0070C0"/>
                </a:solidFill>
                <a:latin typeface="Arial MT"/>
                <a:cs typeface="Arial MT"/>
              </a:rPr>
              <a:t>I</a:t>
            </a:r>
            <a:r>
              <a:rPr sz="2700" spc="-80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700" spc="95" dirty="0">
                <a:solidFill>
                  <a:srgbClr val="0070C0"/>
                </a:solidFill>
                <a:latin typeface="Arial MT"/>
                <a:cs typeface="Arial MT"/>
              </a:rPr>
              <a:t>love</a:t>
            </a:r>
            <a:r>
              <a:rPr sz="2700" spc="-8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0070C0"/>
                </a:solidFill>
                <a:latin typeface="Arial MT"/>
                <a:cs typeface="Arial MT"/>
              </a:rPr>
              <a:t>python</a:t>
            </a:r>
            <a:endParaRPr sz="2700">
              <a:latin typeface="Arial MT"/>
              <a:cs typeface="Arial MT"/>
            </a:endParaRPr>
          </a:p>
          <a:p>
            <a:pPr>
              <a:spcBef>
                <a:spcPts val="10"/>
              </a:spcBef>
            </a:pPr>
            <a:endParaRPr sz="3350">
              <a:latin typeface="Arial MT"/>
              <a:cs typeface="Arial MT"/>
            </a:endParaRPr>
          </a:p>
          <a:p>
            <a:pPr marL="12700">
              <a:spcBef>
                <a:spcPts val="5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0" dirty="0">
                <a:solidFill>
                  <a:srgbClr val="FFFFFF"/>
                </a:solidFill>
                <a:latin typeface="Arial MT"/>
                <a:cs typeface="Arial MT"/>
              </a:rPr>
              <a:t>separator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70" dirty="0">
                <a:solidFill>
                  <a:srgbClr val="0070C0"/>
                </a:solidFill>
                <a:latin typeface="Arial MT"/>
                <a:cs typeface="Arial MT"/>
              </a:rPr>
              <a:t>“_”</a:t>
            </a:r>
            <a:endParaRPr sz="2700">
              <a:latin typeface="Arial MT"/>
              <a:cs typeface="Arial MT"/>
            </a:endParaRPr>
          </a:p>
          <a:p>
            <a:pPr marL="12700">
              <a:spcBef>
                <a:spcPts val="359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25" dirty="0">
                <a:solidFill>
                  <a:srgbClr val="FFFFFF"/>
                </a:solidFill>
                <a:latin typeface="Arial MT"/>
                <a:cs typeface="Arial MT"/>
              </a:rPr>
              <a:t>joined_string</a:t>
            </a:r>
            <a:r>
              <a:rPr sz="27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7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separator.</a:t>
            </a:r>
            <a:r>
              <a:rPr sz="2700" spc="110" dirty="0">
                <a:solidFill>
                  <a:srgbClr val="FF0000"/>
                </a:solidFill>
                <a:latin typeface="Arial MT"/>
                <a:cs typeface="Arial MT"/>
              </a:rPr>
              <a:t>join(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word_list</a:t>
            </a:r>
            <a:r>
              <a:rPr sz="2700" spc="110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700">
              <a:latin typeface="Arial MT"/>
              <a:cs typeface="Arial MT"/>
            </a:endParaRPr>
          </a:p>
          <a:p>
            <a:pPr marL="12700" marR="3345179">
              <a:lnSpc>
                <a:spcPct val="108100"/>
              </a:lnSpc>
              <a:spcBef>
                <a:spcPts val="95"/>
              </a:spcBef>
            </a:pPr>
            <a:r>
              <a:rPr sz="27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700" spc="-1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700" spc="145" dirty="0">
                <a:solidFill>
                  <a:srgbClr val="FFFFFF"/>
                </a:solidFill>
                <a:latin typeface="Arial MT"/>
                <a:cs typeface="Arial MT"/>
              </a:rPr>
              <a:t>joined_string</a:t>
            </a:r>
            <a:r>
              <a:rPr sz="2700" spc="14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700" spc="-73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700" spc="75" dirty="0">
                <a:solidFill>
                  <a:srgbClr val="0070C0"/>
                </a:solidFill>
                <a:latin typeface="Arial MT"/>
                <a:cs typeface="Arial MT"/>
              </a:rPr>
              <a:t>I_love_python</a:t>
            </a:r>
            <a:endParaRPr sz="27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45138" y="486156"/>
            <a:ext cx="797179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Removing</a:t>
            </a:r>
            <a:r>
              <a:rPr spc="-135" dirty="0"/>
              <a:t> </a:t>
            </a:r>
            <a:r>
              <a:rPr spc="185" dirty="0"/>
              <a:t>an</a:t>
            </a:r>
            <a:r>
              <a:rPr spc="-125" dirty="0"/>
              <a:t> </a:t>
            </a:r>
            <a:r>
              <a:rPr spc="215" dirty="0"/>
              <a:t>Item</a:t>
            </a:r>
            <a:r>
              <a:rPr spc="-135" dirty="0"/>
              <a:t> </a:t>
            </a:r>
            <a:r>
              <a:rPr spc="130" dirty="0"/>
              <a:t>From</a:t>
            </a:r>
            <a:r>
              <a:rPr spc="-135" dirty="0"/>
              <a:t> </a:t>
            </a:r>
            <a:r>
              <a:rPr spc="165" dirty="0"/>
              <a:t>a</a:t>
            </a:r>
            <a:r>
              <a:rPr spc="-130" dirty="0"/>
              <a:t> </a:t>
            </a:r>
            <a:r>
              <a:rPr spc="235" dirty="0"/>
              <a:t>List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582929"/>
            <a:ext cx="8020684" cy="4988545"/>
          </a:xfrm>
          <a:prstGeom prst="rect">
            <a:avLst/>
          </a:prstGeom>
        </p:spPr>
        <p:txBody>
          <a:bodyPr vert="horz" wrap="square" lIns="0" tIns="60960" rIns="0" bIns="0" rtlCol="0">
            <a:spAutoFit/>
          </a:bodyPr>
          <a:lstStyle/>
          <a:p>
            <a:pPr marL="355600" marR="5080" indent="-342900">
              <a:lnSpc>
                <a:spcPts val="2900"/>
              </a:lnSpc>
              <a:spcBef>
                <a:spcPts val="480"/>
              </a:spcBef>
              <a:buChar char="•"/>
              <a:tabLst>
                <a:tab pos="354965" algn="l"/>
                <a:tab pos="355600" algn="l"/>
              </a:tabLst>
            </a:pPr>
            <a:r>
              <a:rPr sz="2700" spc="120" dirty="0">
                <a:solidFill>
                  <a:srgbClr val="FFFFFF"/>
                </a:solidFill>
                <a:latin typeface="Arial MT"/>
                <a:cs typeface="Arial MT"/>
              </a:rPr>
              <a:t>If</a:t>
            </a:r>
            <a:r>
              <a:rPr sz="2700" spc="2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05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55" dirty="0">
                <a:solidFill>
                  <a:srgbClr val="FFFFFF"/>
                </a:solidFill>
                <a:latin typeface="Arial MT"/>
                <a:cs typeface="Arial MT"/>
              </a:rPr>
              <a:t>want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4" dirty="0">
                <a:solidFill>
                  <a:srgbClr val="FFFFFF"/>
                </a:solidFill>
                <a:latin typeface="Arial MT"/>
                <a:cs typeface="Arial MT"/>
              </a:rPr>
              <a:t>remove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0" dirty="0">
                <a:solidFill>
                  <a:srgbClr val="FFFFFF"/>
                </a:solidFill>
                <a:latin typeface="Arial MT"/>
                <a:cs typeface="Arial MT"/>
              </a:rPr>
              <a:t>item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FFFF"/>
                </a:solidFill>
                <a:latin typeface="Arial MT"/>
                <a:cs typeface="Arial MT"/>
              </a:rPr>
              <a:t>from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0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list,</a:t>
            </a:r>
            <a:r>
              <a:rPr sz="27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FFFF"/>
                </a:solidFill>
                <a:latin typeface="Arial MT"/>
                <a:cs typeface="Arial MT"/>
              </a:rPr>
              <a:t>there </a:t>
            </a:r>
            <a:r>
              <a:rPr sz="2700" spc="-7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5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45" dirty="0">
                <a:solidFill>
                  <a:srgbClr val="FFFFFF"/>
                </a:solidFill>
                <a:latin typeface="Arial MT"/>
                <a:cs typeface="Arial MT"/>
              </a:rPr>
              <a:t>three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55" dirty="0">
                <a:solidFill>
                  <a:srgbClr val="FFFFFF"/>
                </a:solidFill>
                <a:latin typeface="Arial MT"/>
                <a:cs typeface="Arial MT"/>
              </a:rPr>
              <a:t>different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10" dirty="0">
                <a:solidFill>
                  <a:srgbClr val="FFFFFF"/>
                </a:solidFill>
                <a:latin typeface="Arial MT"/>
                <a:cs typeface="Arial MT"/>
              </a:rPr>
              <a:t>ways</a:t>
            </a:r>
            <a:r>
              <a:rPr sz="27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6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55" dirty="0">
                <a:solidFill>
                  <a:srgbClr val="FFFFFF"/>
                </a:solidFill>
                <a:latin typeface="Arial MT"/>
                <a:cs typeface="Arial MT"/>
              </a:rPr>
              <a:t>do</a:t>
            </a:r>
            <a:r>
              <a:rPr sz="27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700" spc="130" dirty="0">
                <a:solidFill>
                  <a:srgbClr val="FFFFFF"/>
                </a:solidFill>
                <a:latin typeface="Arial MT"/>
                <a:cs typeface="Arial MT"/>
              </a:rPr>
              <a:t>this:</a:t>
            </a:r>
            <a:endParaRPr sz="2700">
              <a:latin typeface="Arial MT"/>
              <a:cs typeface="Arial MT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Arial MT"/>
              <a:buChar char="•"/>
            </a:pPr>
            <a:endParaRPr sz="3600">
              <a:latin typeface="Arial MT"/>
              <a:cs typeface="Arial MT"/>
            </a:endParaRPr>
          </a:p>
          <a:p>
            <a:pPr marL="755650" marR="64769" lvl="1" indent="-285750">
              <a:lnSpc>
                <a:spcPts val="2590"/>
              </a:lnSpc>
              <a:spcBef>
                <a:spcPts val="5"/>
              </a:spcBef>
              <a:buChar char="–"/>
              <a:tabLst>
                <a:tab pos="755650" algn="l"/>
              </a:tabLst>
            </a:pP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400" spc="105" dirty="0">
                <a:solidFill>
                  <a:srgbClr val="FF0000"/>
                </a:solidFill>
                <a:latin typeface="Arial MT"/>
                <a:cs typeface="Arial MT"/>
              </a:rPr>
              <a:t>.remove(</a:t>
            </a:r>
            <a:r>
              <a:rPr sz="2400" spc="105" dirty="0">
                <a:solidFill>
                  <a:srgbClr val="FFC000"/>
                </a:solidFill>
                <a:latin typeface="Arial MT"/>
                <a:cs typeface="Arial MT"/>
              </a:rPr>
              <a:t>item</a:t>
            </a:r>
            <a:r>
              <a:rPr sz="2400" spc="10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400" spc="-6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removes</a:t>
            </a:r>
            <a:r>
              <a:rPr sz="24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first</a:t>
            </a:r>
            <a:r>
              <a:rPr sz="24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55" dirty="0">
                <a:solidFill>
                  <a:srgbClr val="FFFFFF"/>
                </a:solidFill>
                <a:latin typeface="Arial MT"/>
                <a:cs typeface="Arial MT"/>
              </a:rPr>
              <a:t>occurrence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of </a:t>
            </a:r>
            <a:r>
              <a:rPr sz="2400" spc="-6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item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0" dirty="0">
                <a:solidFill>
                  <a:srgbClr val="FFFFFF"/>
                </a:solidFill>
                <a:latin typeface="Arial MT"/>
                <a:cs typeface="Arial MT"/>
              </a:rPr>
              <a:t>within</a:t>
            </a:r>
            <a:r>
              <a:rPr sz="24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(</a:t>
            </a:r>
            <a:r>
              <a:rPr sz="2400" spc="110" dirty="0">
                <a:solidFill>
                  <a:srgbClr val="FFC000"/>
                </a:solidFill>
                <a:latin typeface="Arial MT"/>
                <a:cs typeface="Arial MT"/>
              </a:rPr>
              <a:t>item</a:t>
            </a:r>
            <a:r>
              <a:rPr sz="2400" spc="-7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400" spc="10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20" dirty="0">
                <a:solidFill>
                  <a:srgbClr val="FF0000"/>
                </a:solidFill>
                <a:latin typeface="Arial MT"/>
                <a:cs typeface="Arial MT"/>
              </a:rPr>
              <a:t>NOT</a:t>
            </a:r>
            <a:r>
              <a:rPr sz="2400" spc="-7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400" spc="135" dirty="0">
                <a:solidFill>
                  <a:srgbClr val="FFFFFF"/>
                </a:solidFill>
                <a:latin typeface="Arial MT"/>
                <a:cs typeface="Arial MT"/>
              </a:rPr>
              <a:t>returned!)</a:t>
            </a:r>
            <a:endParaRPr sz="2400">
              <a:latin typeface="Arial MT"/>
              <a:cs typeface="Arial MT"/>
            </a:endParaRPr>
          </a:p>
          <a:p>
            <a:pPr lvl="1">
              <a:spcBef>
                <a:spcPts val="20"/>
              </a:spcBef>
              <a:buChar char="–"/>
            </a:pPr>
            <a:endParaRPr sz="3300">
              <a:latin typeface="Arial MT"/>
              <a:cs typeface="Arial MT"/>
            </a:endParaRPr>
          </a:p>
          <a:p>
            <a:pPr marL="755650" marR="520700" lvl="1" indent="-285750">
              <a:lnSpc>
                <a:spcPts val="2590"/>
              </a:lnSpc>
              <a:spcBef>
                <a:spcPts val="5"/>
              </a:spcBef>
              <a:buChar char="–"/>
              <a:tabLst>
                <a:tab pos="755650" algn="l"/>
              </a:tabLst>
            </a:pPr>
            <a:r>
              <a:rPr sz="2400" spc="120" dirty="0">
                <a:solidFill>
                  <a:srgbClr val="D32CFF"/>
                </a:solidFill>
                <a:latin typeface="Arial MT"/>
                <a:cs typeface="Arial MT"/>
              </a:rPr>
              <a:t>del</a:t>
            </a:r>
            <a:r>
              <a:rPr sz="2400" spc="-6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list[</a:t>
            </a:r>
            <a:r>
              <a:rPr sz="2400" spc="120" dirty="0">
                <a:solidFill>
                  <a:srgbClr val="FFC000"/>
                </a:solidFill>
                <a:latin typeface="Arial MT"/>
                <a:cs typeface="Arial MT"/>
              </a:rPr>
              <a:t>index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removes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item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at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specific </a:t>
            </a:r>
            <a:r>
              <a:rPr sz="2400" spc="-6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95" dirty="0">
                <a:solidFill>
                  <a:srgbClr val="FFC000"/>
                </a:solidFill>
                <a:latin typeface="Arial MT"/>
                <a:cs typeface="Arial MT"/>
              </a:rPr>
              <a:t>index</a:t>
            </a:r>
            <a:r>
              <a:rPr sz="2400" spc="-75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from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endParaRPr sz="2400">
              <a:latin typeface="Arial MT"/>
              <a:cs typeface="Arial MT"/>
            </a:endParaRPr>
          </a:p>
          <a:p>
            <a:pPr lvl="1">
              <a:spcBef>
                <a:spcPts val="40"/>
              </a:spcBef>
              <a:buChar char="–"/>
            </a:pPr>
            <a:endParaRPr sz="3200">
              <a:latin typeface="Arial MT"/>
              <a:cs typeface="Arial MT"/>
            </a:endParaRPr>
          </a:p>
          <a:p>
            <a:pPr marL="755650" marR="273685" lvl="1" indent="-285750">
              <a:lnSpc>
                <a:spcPts val="2590"/>
              </a:lnSpc>
              <a:buChar char="–"/>
              <a:tabLst>
                <a:tab pos="755650" algn="l"/>
              </a:tabLst>
            </a:pPr>
            <a:r>
              <a:rPr sz="2400" spc="110" dirty="0">
                <a:solidFill>
                  <a:srgbClr val="FFFFFF"/>
                </a:solidFill>
                <a:latin typeface="Arial MT"/>
                <a:cs typeface="Arial MT"/>
              </a:rPr>
              <a:t>list.</a:t>
            </a:r>
            <a:r>
              <a:rPr sz="2400" spc="110" dirty="0">
                <a:solidFill>
                  <a:srgbClr val="FF0000"/>
                </a:solidFill>
                <a:latin typeface="Arial MT"/>
                <a:cs typeface="Arial MT"/>
              </a:rPr>
              <a:t>pop()</a:t>
            </a:r>
            <a:r>
              <a:rPr sz="2400" spc="-7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400" spc="100" dirty="0">
                <a:solidFill>
                  <a:srgbClr val="FFFFFF"/>
                </a:solidFill>
                <a:latin typeface="Arial MT"/>
                <a:cs typeface="Arial MT"/>
              </a:rPr>
              <a:t>removes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14" dirty="0">
                <a:solidFill>
                  <a:srgbClr val="FFFFFF"/>
                </a:solidFill>
                <a:latin typeface="Arial MT"/>
                <a:cs typeface="Arial MT"/>
              </a:rPr>
              <a:t>last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item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30" dirty="0">
                <a:solidFill>
                  <a:srgbClr val="FFFFFF"/>
                </a:solidFill>
                <a:latin typeface="Arial MT"/>
                <a:cs typeface="Arial MT"/>
              </a:rPr>
              <a:t>from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400" spc="-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4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20" dirty="0">
                <a:solidFill>
                  <a:srgbClr val="FFFFFF"/>
                </a:solidFill>
                <a:latin typeface="Arial MT"/>
                <a:cs typeface="Arial MT"/>
              </a:rPr>
              <a:t>and </a:t>
            </a:r>
            <a:r>
              <a:rPr sz="2400" spc="-6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0000"/>
                </a:solidFill>
                <a:latin typeface="Arial MT"/>
                <a:cs typeface="Arial MT"/>
              </a:rPr>
              <a:t>returns</a:t>
            </a:r>
            <a:r>
              <a:rPr sz="2400" spc="-7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400" spc="145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endParaRPr sz="2400">
              <a:latin typeface="Arial MT"/>
              <a:cs typeface="Arial MT"/>
            </a:endParaRPr>
          </a:p>
          <a:p>
            <a:pPr marL="1155065" marR="495934" lvl="2" indent="-228600">
              <a:lnSpc>
                <a:spcPts val="2180"/>
              </a:lnSpc>
              <a:spcBef>
                <a:spcPts val="455"/>
              </a:spcBef>
              <a:buChar char="•"/>
              <a:tabLst>
                <a:tab pos="1155065" algn="l"/>
                <a:tab pos="1155700" algn="l"/>
              </a:tabLst>
            </a:pPr>
            <a:r>
              <a:rPr sz="2000" spc="85" dirty="0">
                <a:solidFill>
                  <a:srgbClr val="FFFFFF"/>
                </a:solidFill>
                <a:latin typeface="Arial MT"/>
                <a:cs typeface="Arial MT"/>
              </a:rPr>
              <a:t>list.</a:t>
            </a:r>
            <a:r>
              <a:rPr sz="2000" spc="85" dirty="0">
                <a:solidFill>
                  <a:srgbClr val="FF0000"/>
                </a:solidFill>
                <a:latin typeface="Arial MT"/>
                <a:cs typeface="Arial MT"/>
              </a:rPr>
              <a:t>pop(</a:t>
            </a:r>
            <a:r>
              <a:rPr sz="2000" spc="85" dirty="0">
                <a:solidFill>
                  <a:srgbClr val="FFC000"/>
                </a:solidFill>
                <a:latin typeface="Arial MT"/>
                <a:cs typeface="Arial MT"/>
              </a:rPr>
              <a:t>index</a:t>
            </a:r>
            <a:r>
              <a:rPr sz="2000" spc="85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r>
              <a:rPr sz="2000" spc="-5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85" dirty="0">
                <a:solidFill>
                  <a:srgbClr val="FFFFFF"/>
                </a:solidFill>
                <a:latin typeface="Arial MT"/>
                <a:cs typeface="Arial MT"/>
              </a:rPr>
              <a:t>removes</a:t>
            </a:r>
            <a:r>
              <a:rPr sz="20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80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0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item</a:t>
            </a:r>
            <a:r>
              <a:rPr sz="20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85" dirty="0">
                <a:solidFill>
                  <a:srgbClr val="FFFFFF"/>
                </a:solidFill>
                <a:latin typeface="Arial MT"/>
                <a:cs typeface="Arial MT"/>
              </a:rPr>
              <a:t>at</a:t>
            </a:r>
            <a:r>
              <a:rPr sz="2000" spc="-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0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Arial MT"/>
                <a:cs typeface="Arial MT"/>
              </a:rPr>
              <a:t>specific</a:t>
            </a:r>
            <a:r>
              <a:rPr sz="2000" spc="-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80" dirty="0">
                <a:solidFill>
                  <a:srgbClr val="FFC000"/>
                </a:solidFill>
                <a:latin typeface="Arial MT"/>
                <a:cs typeface="Arial MT"/>
              </a:rPr>
              <a:t>index </a:t>
            </a:r>
            <a:r>
              <a:rPr sz="2000" spc="-54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from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5" dirty="0">
                <a:solidFill>
                  <a:srgbClr val="FFFFFF"/>
                </a:solidFill>
                <a:latin typeface="Arial MT"/>
                <a:cs typeface="Arial MT"/>
              </a:rPr>
              <a:t>list</a:t>
            </a:r>
            <a:r>
              <a:rPr sz="2000" spc="-5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0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20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0000"/>
                </a:solidFill>
                <a:latin typeface="Arial MT"/>
                <a:cs typeface="Arial MT"/>
              </a:rPr>
              <a:t>returns</a:t>
            </a:r>
            <a:r>
              <a:rPr sz="2000" spc="-5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000" spc="120" dirty="0">
                <a:solidFill>
                  <a:srgbClr val="FFFFFF"/>
                </a:solidFill>
                <a:latin typeface="Arial MT"/>
                <a:cs typeface="Arial MT"/>
              </a:rPr>
              <a:t>it</a:t>
            </a:r>
            <a:endParaRPr sz="20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79706" y="492251"/>
            <a:ext cx="723265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Example:</a:t>
            </a:r>
            <a:r>
              <a:rPr spc="-140" dirty="0"/>
              <a:t> </a:t>
            </a:r>
            <a:r>
              <a:rPr spc="165" dirty="0"/>
              <a:t>remove()</a:t>
            </a:r>
            <a:r>
              <a:rPr spc="-135" dirty="0"/>
              <a:t> </a:t>
            </a:r>
            <a:r>
              <a:rPr spc="200" dirty="0"/>
              <a:t>Method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055827" y="1860115"/>
          <a:ext cx="4658359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4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4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3845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6700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07645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8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Robb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xfrm>
            <a:off x="1981201" y="1146472"/>
            <a:ext cx="10515600" cy="2308965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2476500">
              <a:lnSpc>
                <a:spcPct val="100000"/>
              </a:lnSpc>
              <a:spcBef>
                <a:spcPts val="865"/>
              </a:spcBef>
              <a:tabLst>
                <a:tab pos="3606800" algn="l"/>
                <a:tab pos="4736465" algn="l"/>
                <a:tab pos="6004560" algn="l"/>
              </a:tabLst>
            </a:pPr>
            <a:r>
              <a:rPr dirty="0"/>
              <a:t>0	1	2	3</a:t>
            </a:r>
          </a:p>
          <a:p>
            <a:pPr marL="676910">
              <a:lnSpc>
                <a:spcPct val="100000"/>
              </a:lnSpc>
              <a:spcBef>
                <a:spcPts val="770"/>
              </a:spcBef>
            </a:pPr>
            <a:r>
              <a:rPr spc="-5" dirty="0">
                <a:solidFill>
                  <a:srgbClr val="FFFFFF"/>
                </a:solidFill>
              </a:rPr>
              <a:t>names</a:t>
            </a:r>
          </a:p>
          <a:p>
            <a:pPr>
              <a:lnSpc>
                <a:spcPct val="100000"/>
              </a:lnSpc>
            </a:pPr>
            <a:endParaRPr sz="3150" dirty="0"/>
          </a:p>
          <a:p>
            <a:pPr marL="12700">
              <a:lnSpc>
                <a:spcPct val="100000"/>
              </a:lnSpc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names.</a:t>
            </a:r>
            <a:r>
              <a:rPr sz="3200" spc="130" dirty="0">
                <a:latin typeface="Arial MT"/>
                <a:cs typeface="Arial MT"/>
              </a:rPr>
              <a:t>remove(</a:t>
            </a:r>
            <a:r>
              <a:rPr sz="3200" spc="130" dirty="0">
                <a:solidFill>
                  <a:srgbClr val="FFFFFF"/>
                </a:solidFill>
                <a:latin typeface="Arial MT"/>
                <a:cs typeface="Arial MT"/>
              </a:rPr>
              <a:t>‘Sansa’</a:t>
            </a:r>
            <a:r>
              <a:rPr sz="3200" spc="130" dirty="0">
                <a:latin typeface="Arial MT"/>
                <a:cs typeface="Arial MT"/>
              </a:rPr>
              <a:t>)</a:t>
            </a:r>
            <a:endParaRPr sz="3200" dirty="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062177" y="3580809"/>
            <a:ext cx="1164590" cy="450764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19685" rIns="0" bIns="0" rtlCol="0">
            <a:spAutoFit/>
          </a:bodyPr>
          <a:lstStyle/>
          <a:p>
            <a:pPr marL="338455">
              <a:spcBef>
                <a:spcPts val="155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Jon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226702" y="3580809"/>
            <a:ext cx="1164590" cy="450764"/>
          </a:xfrm>
          <a:prstGeom prst="rect">
            <a:avLst/>
          </a:prstGeom>
          <a:ln w="12700">
            <a:solidFill>
              <a:srgbClr val="FFFFFF"/>
            </a:solidFill>
          </a:ln>
        </p:spPr>
        <p:txBody>
          <a:bodyPr vert="horz" wrap="square" lIns="0" tIns="19685" rIns="0" bIns="0" rtlCol="0">
            <a:spAutoFit/>
          </a:bodyPr>
          <a:lstStyle/>
          <a:p>
            <a:pPr marL="167005">
              <a:spcBef>
                <a:spcPts val="155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Sansa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391227" y="3580809"/>
            <a:ext cx="1164590" cy="450764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19685" rIns="0" bIns="0" rtlCol="0">
            <a:spAutoFit/>
          </a:bodyPr>
          <a:lstStyle/>
          <a:p>
            <a:pPr marL="253365">
              <a:spcBef>
                <a:spcPts val="155"/>
              </a:spcBef>
            </a:pP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Arya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555752" y="3580809"/>
            <a:ext cx="1164590" cy="450764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19685" rIns="0" bIns="0" rtlCol="0">
            <a:spAutoFit/>
          </a:bodyPr>
          <a:lstStyle/>
          <a:p>
            <a:pPr marL="207645">
              <a:spcBef>
                <a:spcPts val="155"/>
              </a:spcBef>
            </a:pP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Robb</a:t>
            </a:r>
            <a:endParaRPr sz="2800">
              <a:latin typeface="Calibri"/>
              <a:cs typeface="Calibri"/>
            </a:endParaRPr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4055827" y="4206177"/>
          <a:ext cx="3512820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0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0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4163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1082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Robb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0" name="object 10"/>
          <p:cNvSpPr txBox="1"/>
          <p:nvPr/>
        </p:nvSpPr>
        <p:spPr>
          <a:xfrm>
            <a:off x="1640459" y="3429000"/>
            <a:ext cx="982344" cy="122302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47900"/>
              </a:lnSpc>
              <a:spcBef>
                <a:spcPts val="95"/>
              </a:spcBef>
            </a:pP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s  n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2800" dirty="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5413247" y="3505200"/>
            <a:ext cx="722630" cy="722630"/>
            <a:chOff x="3889247" y="3505200"/>
            <a:chExt cx="722630" cy="722630"/>
          </a:xfrm>
        </p:grpSpPr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89247" y="3505200"/>
              <a:ext cx="722376" cy="722376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3936122" y="3529564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475167" y="0"/>
                  </a:moveTo>
                  <a:lnTo>
                    <a:pt x="313622" y="161546"/>
                  </a:lnTo>
                  <a:lnTo>
                    <a:pt x="152076" y="0"/>
                  </a:lnTo>
                  <a:lnTo>
                    <a:pt x="0" y="152076"/>
                  </a:lnTo>
                  <a:lnTo>
                    <a:pt x="161547" y="313622"/>
                  </a:lnTo>
                  <a:lnTo>
                    <a:pt x="0" y="475167"/>
                  </a:lnTo>
                  <a:lnTo>
                    <a:pt x="152076" y="627244"/>
                  </a:lnTo>
                  <a:lnTo>
                    <a:pt x="313622" y="465697"/>
                  </a:lnTo>
                  <a:lnTo>
                    <a:pt x="475167" y="627244"/>
                  </a:lnTo>
                  <a:lnTo>
                    <a:pt x="627244" y="475167"/>
                  </a:lnTo>
                  <a:lnTo>
                    <a:pt x="465697" y="313622"/>
                  </a:lnTo>
                  <a:lnTo>
                    <a:pt x="627244" y="152076"/>
                  </a:lnTo>
                  <a:lnTo>
                    <a:pt x="475167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936122" y="3529565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0" y="152076"/>
                  </a:moveTo>
                  <a:lnTo>
                    <a:pt x="152076" y="0"/>
                  </a:lnTo>
                  <a:lnTo>
                    <a:pt x="313622" y="161547"/>
                  </a:lnTo>
                  <a:lnTo>
                    <a:pt x="475168" y="0"/>
                  </a:lnTo>
                  <a:lnTo>
                    <a:pt x="627244" y="152076"/>
                  </a:lnTo>
                  <a:lnTo>
                    <a:pt x="465697" y="313622"/>
                  </a:lnTo>
                  <a:lnTo>
                    <a:pt x="627244" y="475168"/>
                  </a:lnTo>
                  <a:lnTo>
                    <a:pt x="475168" y="627244"/>
                  </a:lnTo>
                  <a:lnTo>
                    <a:pt x="313622" y="465697"/>
                  </a:lnTo>
                  <a:lnTo>
                    <a:pt x="152076" y="627244"/>
                  </a:lnTo>
                  <a:lnTo>
                    <a:pt x="0" y="475168"/>
                  </a:lnTo>
                  <a:lnTo>
                    <a:pt x="161547" y="313622"/>
                  </a:lnTo>
                  <a:lnTo>
                    <a:pt x="0" y="152076"/>
                  </a:lnTo>
                  <a:close/>
                </a:path>
              </a:pathLst>
            </a:custGeom>
            <a:ln w="95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" name="object 15"/>
          <p:cNvSpPr txBox="1"/>
          <p:nvPr/>
        </p:nvSpPr>
        <p:spPr>
          <a:xfrm>
            <a:off x="1981201" y="5019325"/>
            <a:ext cx="6739255" cy="1816100"/>
          </a:xfrm>
          <a:prstGeom prst="rect">
            <a:avLst/>
          </a:prstGeom>
          <a:solidFill>
            <a:srgbClr val="000000"/>
          </a:solidFill>
          <a:ln w="28575">
            <a:solidFill>
              <a:srgbClr val="FF0000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91440">
              <a:spcBef>
                <a:spcPts val="250"/>
              </a:spcBef>
            </a:pPr>
            <a:r>
              <a:rPr sz="2800" spc="120" dirty="0">
                <a:solidFill>
                  <a:srgbClr val="FF0000"/>
                </a:solidFill>
                <a:latin typeface="Arial MT"/>
                <a:cs typeface="Arial MT"/>
              </a:rPr>
              <a:t>Never</a:t>
            </a:r>
            <a:r>
              <a:rPr sz="2800" spc="-12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0000"/>
                </a:solidFill>
                <a:latin typeface="Arial MT"/>
                <a:cs typeface="Arial MT"/>
              </a:rPr>
              <a:t>do:</a:t>
            </a:r>
            <a:endParaRPr sz="2800">
              <a:latin typeface="Arial MT"/>
              <a:cs typeface="Arial MT"/>
            </a:endParaRPr>
          </a:p>
          <a:p>
            <a:pPr marL="91440">
              <a:spcBef>
                <a:spcPts val="5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names.</a:t>
            </a:r>
            <a:r>
              <a:rPr sz="2800" spc="114" dirty="0">
                <a:solidFill>
                  <a:srgbClr val="FF0000"/>
                </a:solidFill>
                <a:latin typeface="Arial MT"/>
                <a:cs typeface="Arial MT"/>
              </a:rPr>
              <a:t>remove(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“Sansa”</a:t>
            </a:r>
            <a:r>
              <a:rPr sz="2800" spc="114" dirty="0">
                <a:solidFill>
                  <a:srgbClr val="FF0000"/>
                </a:solidFill>
                <a:latin typeface="Arial MT"/>
                <a:cs typeface="Arial MT"/>
              </a:rPr>
              <a:t>)</a:t>
            </a:r>
            <a:endParaRPr sz="2800">
              <a:latin typeface="Arial MT"/>
              <a:cs typeface="Arial MT"/>
            </a:endParaRPr>
          </a:p>
          <a:p>
            <a:pPr marL="91440" marR="3717925">
              <a:lnSpc>
                <a:spcPts val="3290"/>
              </a:lnSpc>
              <a:spcBef>
                <a:spcPts val="21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1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names</a:t>
            </a:r>
            <a:r>
              <a:rPr sz="2800" spc="135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2800" spc="-76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None</a:t>
            </a:r>
            <a:endParaRPr sz="28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764279" y="486156"/>
            <a:ext cx="466344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4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581404"/>
            <a:ext cx="8204834" cy="44088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one</a:t>
            </a:r>
            <a:r>
              <a:rPr sz="30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000" spc="2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data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types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0" dirty="0">
                <a:solidFill>
                  <a:srgbClr val="FFFFFF"/>
                </a:solidFill>
                <a:latin typeface="Arial MT"/>
                <a:cs typeface="Arial MT"/>
              </a:rPr>
              <a:t>in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Python</a:t>
            </a:r>
            <a:endParaRPr sz="3000" dirty="0">
              <a:latin typeface="Arial MT"/>
              <a:cs typeface="Arial MT"/>
            </a:endParaRPr>
          </a:p>
          <a:p>
            <a:pPr>
              <a:spcBef>
                <a:spcPts val="40"/>
              </a:spcBef>
              <a:buClr>
                <a:srgbClr val="FFFFFF"/>
              </a:buClr>
              <a:buFont typeface="Arial MT"/>
              <a:buChar char="•"/>
            </a:pPr>
            <a:endParaRPr sz="3700" dirty="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sequences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000" spc="2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0" dirty="0">
                <a:solidFill>
                  <a:srgbClr val="FFFFFF"/>
                </a:solidFill>
                <a:latin typeface="Arial MT"/>
                <a:cs typeface="Arial MT"/>
              </a:rPr>
              <a:t>characters</a:t>
            </a:r>
            <a:endParaRPr sz="3000" dirty="0">
              <a:latin typeface="Arial MT"/>
              <a:cs typeface="Arial MT"/>
            </a:endParaRPr>
          </a:p>
          <a:p>
            <a:pPr>
              <a:spcBef>
                <a:spcPts val="30"/>
              </a:spcBef>
              <a:buClr>
                <a:srgbClr val="FFFFFF"/>
              </a:buClr>
              <a:buFont typeface="Arial MT"/>
              <a:buChar char="•"/>
            </a:pPr>
            <a:endParaRPr sz="4050" dirty="0">
              <a:latin typeface="Arial MT"/>
              <a:cs typeface="Arial MT"/>
            </a:endParaRPr>
          </a:p>
          <a:p>
            <a:pPr marL="355600" marR="728345" indent="-342900">
              <a:lnSpc>
                <a:spcPts val="3290"/>
              </a:lnSpc>
              <a:buChar char="•"/>
              <a:tabLst>
                <a:tab pos="354965" algn="l"/>
                <a:tab pos="355600" algn="l"/>
              </a:tabLst>
            </a:pP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Strings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defined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45" dirty="0">
                <a:solidFill>
                  <a:srgbClr val="FFFFFF"/>
                </a:solidFill>
                <a:latin typeface="Arial MT"/>
                <a:cs typeface="Arial MT"/>
              </a:rPr>
              <a:t>by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single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225" dirty="0">
                <a:solidFill>
                  <a:srgbClr val="FFFFFF"/>
                </a:solidFill>
                <a:latin typeface="Arial MT"/>
                <a:cs typeface="Arial MT"/>
              </a:rPr>
              <a:t>or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double </a:t>
            </a:r>
            <a:r>
              <a:rPr sz="3000" spc="-81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quotations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5" dirty="0">
                <a:solidFill>
                  <a:srgbClr val="FFFFFF"/>
                </a:solidFill>
                <a:latin typeface="Arial MT"/>
                <a:cs typeface="Arial MT"/>
              </a:rPr>
              <a:t>(</a:t>
            </a:r>
            <a:r>
              <a:rPr sz="3000" spc="165" dirty="0">
                <a:solidFill>
                  <a:srgbClr val="0070C0"/>
                </a:solidFill>
                <a:latin typeface="Arial MT"/>
                <a:cs typeface="Arial MT"/>
              </a:rPr>
              <a:t>‘</a:t>
            </a:r>
            <a:r>
              <a:rPr sz="3000" spc="-8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0070C0"/>
                </a:solidFill>
                <a:latin typeface="Arial MT"/>
                <a:cs typeface="Arial MT"/>
              </a:rPr>
              <a:t>’</a:t>
            </a:r>
            <a:r>
              <a:rPr sz="3000" spc="185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375" dirty="0">
                <a:solidFill>
                  <a:srgbClr val="0070C0"/>
                </a:solidFill>
                <a:latin typeface="Arial MT"/>
                <a:cs typeface="Arial MT"/>
              </a:rPr>
              <a:t>“</a:t>
            </a:r>
            <a:r>
              <a:rPr sz="3000" spc="-85" dirty="0">
                <a:solidFill>
                  <a:srgbClr val="0070C0"/>
                </a:solidFill>
                <a:latin typeface="Arial MT"/>
                <a:cs typeface="Arial MT"/>
              </a:rPr>
              <a:t> </a:t>
            </a:r>
            <a:r>
              <a:rPr sz="3000" spc="215" dirty="0">
                <a:solidFill>
                  <a:srgbClr val="0070C0"/>
                </a:solidFill>
                <a:latin typeface="Arial MT"/>
                <a:cs typeface="Arial MT"/>
              </a:rPr>
              <a:t>”</a:t>
            </a:r>
            <a:r>
              <a:rPr sz="3000" spc="215" dirty="0">
                <a:solidFill>
                  <a:srgbClr val="FFFFFF"/>
                </a:solidFill>
                <a:latin typeface="Arial MT"/>
                <a:cs typeface="Arial MT"/>
              </a:rPr>
              <a:t>)</a:t>
            </a:r>
            <a:endParaRPr sz="3000" dirty="0">
              <a:latin typeface="Arial MT"/>
              <a:cs typeface="Arial MT"/>
            </a:endParaRPr>
          </a:p>
          <a:p>
            <a:pPr>
              <a:spcBef>
                <a:spcPts val="40"/>
              </a:spcBef>
              <a:buClr>
                <a:srgbClr val="FFFFFF"/>
              </a:buClr>
              <a:buFont typeface="Arial MT"/>
              <a:buChar char="•"/>
            </a:pPr>
            <a:endParaRPr sz="3650" dirty="0">
              <a:latin typeface="Arial MT"/>
              <a:cs typeface="Arial MT"/>
            </a:endParaRPr>
          </a:p>
          <a:p>
            <a:pPr marL="355600" indent="-342900">
              <a:lnSpc>
                <a:spcPts val="3410"/>
              </a:lnSpc>
              <a:buChar char="•"/>
              <a:tabLst>
                <a:tab pos="354965" algn="l"/>
                <a:tab pos="355600" algn="l"/>
              </a:tabLst>
            </a:pPr>
            <a:r>
              <a:rPr sz="3000" spc="110" dirty="0">
                <a:solidFill>
                  <a:srgbClr val="FFFFFF"/>
                </a:solidFill>
                <a:latin typeface="Arial MT"/>
                <a:cs typeface="Arial MT"/>
              </a:rPr>
              <a:t>Example:</a:t>
            </a:r>
            <a:endParaRPr sz="3000" dirty="0">
              <a:latin typeface="Arial MT"/>
              <a:cs typeface="Arial MT"/>
            </a:endParaRPr>
          </a:p>
          <a:p>
            <a:pPr marL="450850">
              <a:lnSpc>
                <a:spcPts val="3410"/>
              </a:lnSpc>
            </a:pP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0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30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0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85" dirty="0">
                <a:solidFill>
                  <a:srgbClr val="0070C0"/>
                </a:solidFill>
                <a:latin typeface="Arial MT"/>
                <a:cs typeface="Arial MT"/>
              </a:rPr>
              <a:t>‘python’</a:t>
            </a:r>
            <a:endParaRPr sz="30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58910" y="480059"/>
            <a:ext cx="641413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Example:</a:t>
            </a:r>
            <a:r>
              <a:rPr spc="-150" dirty="0"/>
              <a:t> </a:t>
            </a:r>
            <a:r>
              <a:rPr spc="225" dirty="0">
                <a:solidFill>
                  <a:srgbClr val="D32CFF"/>
                </a:solidFill>
              </a:rPr>
              <a:t>del</a:t>
            </a:r>
            <a:r>
              <a:rPr spc="-155" dirty="0">
                <a:solidFill>
                  <a:srgbClr val="D32CFF"/>
                </a:solidFill>
              </a:rPr>
              <a:t> </a:t>
            </a:r>
            <a:r>
              <a:rPr spc="200" dirty="0"/>
              <a:t>Statement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1" y="5140452"/>
            <a:ext cx="338264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2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del</a:t>
            </a:r>
            <a:r>
              <a:rPr sz="3200" spc="-120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names[5]</a:t>
            </a:r>
            <a:endParaRPr sz="3200">
              <a:latin typeface="Arial MT"/>
              <a:cs typeface="Arial MT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055827" y="1880594"/>
          <a:ext cx="4658359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4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4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3845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6700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0764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Robb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1911626" y="1296119"/>
            <a:ext cx="10515600" cy="2013372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2476500">
              <a:lnSpc>
                <a:spcPct val="100000"/>
              </a:lnSpc>
              <a:spcBef>
                <a:spcPts val="840"/>
              </a:spcBef>
              <a:tabLst>
                <a:tab pos="3606800" algn="l"/>
                <a:tab pos="4736465" algn="l"/>
                <a:tab pos="6004560" algn="l"/>
              </a:tabLst>
            </a:pPr>
            <a:r>
              <a:rPr dirty="0"/>
              <a:t>0	1	2	3</a:t>
            </a:r>
          </a:p>
          <a:p>
            <a:pPr marL="676910">
              <a:lnSpc>
                <a:spcPct val="100000"/>
              </a:lnSpc>
              <a:spcBef>
                <a:spcPts val="745"/>
              </a:spcBef>
            </a:pPr>
            <a:r>
              <a:rPr spc="-5" dirty="0">
                <a:solidFill>
                  <a:srgbClr val="FFFFFF"/>
                </a:solidFill>
              </a:rPr>
              <a:t>names</a:t>
            </a: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000" dirty="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del</a:t>
            </a:r>
            <a:r>
              <a:rPr sz="3200" spc="-114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names[2]</a:t>
            </a:r>
            <a:endParaRPr sz="3200" dirty="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062177" y="3580809"/>
            <a:ext cx="1164590" cy="450764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19685" rIns="0" bIns="0" rtlCol="0">
            <a:spAutoFit/>
          </a:bodyPr>
          <a:lstStyle/>
          <a:p>
            <a:pPr marL="338455">
              <a:spcBef>
                <a:spcPts val="155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Jon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26702" y="3580809"/>
            <a:ext cx="1164590" cy="450764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19685" rIns="0" bIns="0" rtlCol="0">
            <a:spAutoFit/>
          </a:bodyPr>
          <a:lstStyle/>
          <a:p>
            <a:pPr marL="167005">
              <a:spcBef>
                <a:spcPts val="155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Sansa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391227" y="3580809"/>
            <a:ext cx="1164590" cy="450764"/>
          </a:xfrm>
          <a:prstGeom prst="rect">
            <a:avLst/>
          </a:prstGeom>
          <a:ln w="12700">
            <a:solidFill>
              <a:srgbClr val="FFFFFF"/>
            </a:solidFill>
          </a:ln>
        </p:spPr>
        <p:txBody>
          <a:bodyPr vert="horz" wrap="square" lIns="0" tIns="19685" rIns="0" bIns="0" rtlCol="0">
            <a:spAutoFit/>
          </a:bodyPr>
          <a:lstStyle/>
          <a:p>
            <a:pPr marL="253365">
              <a:spcBef>
                <a:spcPts val="155"/>
              </a:spcBef>
            </a:pPr>
            <a:r>
              <a:rPr sz="2800" spc="-10" dirty="0">
                <a:solidFill>
                  <a:srgbClr val="FFFFFF"/>
                </a:solidFill>
                <a:latin typeface="Calibri"/>
                <a:cs typeface="Calibri"/>
              </a:rPr>
              <a:t>Arya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55752" y="3580809"/>
            <a:ext cx="1164590" cy="450764"/>
          </a:xfrm>
          <a:prstGeom prst="rect">
            <a:avLst/>
          </a:prstGeom>
          <a:solidFill>
            <a:srgbClr val="000000"/>
          </a:solidFill>
          <a:ln w="12700">
            <a:solidFill>
              <a:srgbClr val="FFFFFF"/>
            </a:solidFill>
          </a:ln>
        </p:spPr>
        <p:txBody>
          <a:bodyPr vert="horz" wrap="square" lIns="0" tIns="19685" rIns="0" bIns="0" rtlCol="0">
            <a:spAutoFit/>
          </a:bodyPr>
          <a:lstStyle/>
          <a:p>
            <a:pPr marL="207645">
              <a:spcBef>
                <a:spcPts val="155"/>
              </a:spcBef>
            </a:pPr>
            <a:r>
              <a:rPr sz="2800" spc="-15" dirty="0">
                <a:solidFill>
                  <a:srgbClr val="FFFFFF"/>
                </a:solidFill>
                <a:latin typeface="Calibri"/>
                <a:cs typeface="Calibri"/>
              </a:rPr>
              <a:t>Robb</a:t>
            </a:r>
            <a:endParaRPr sz="2800">
              <a:latin typeface="Calibri"/>
              <a:cs typeface="Calibri"/>
            </a:endParaRPr>
          </a:p>
        </p:txBody>
      </p:sp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4055827" y="4206177"/>
          <a:ext cx="3512820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0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0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4163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7018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1082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Robb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1" name="object 11"/>
          <p:cNvSpPr txBox="1"/>
          <p:nvPr/>
        </p:nvSpPr>
        <p:spPr>
          <a:xfrm>
            <a:off x="2724333" y="3383789"/>
            <a:ext cx="982344" cy="122302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47900"/>
              </a:lnSpc>
              <a:spcBef>
                <a:spcPts val="95"/>
              </a:spcBef>
            </a:pP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s  n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6611112" y="3505200"/>
            <a:ext cx="725805" cy="722630"/>
            <a:chOff x="5087111" y="3505200"/>
            <a:chExt cx="725805" cy="722630"/>
          </a:xfrm>
        </p:grpSpPr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087111" y="3505200"/>
              <a:ext cx="725424" cy="722376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136320" y="3529564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475167" y="0"/>
                  </a:moveTo>
                  <a:lnTo>
                    <a:pt x="313622" y="161546"/>
                  </a:lnTo>
                  <a:lnTo>
                    <a:pt x="152076" y="0"/>
                  </a:lnTo>
                  <a:lnTo>
                    <a:pt x="0" y="152076"/>
                  </a:lnTo>
                  <a:lnTo>
                    <a:pt x="161547" y="313622"/>
                  </a:lnTo>
                  <a:lnTo>
                    <a:pt x="0" y="475167"/>
                  </a:lnTo>
                  <a:lnTo>
                    <a:pt x="152076" y="627244"/>
                  </a:lnTo>
                  <a:lnTo>
                    <a:pt x="313622" y="465697"/>
                  </a:lnTo>
                  <a:lnTo>
                    <a:pt x="475167" y="627244"/>
                  </a:lnTo>
                  <a:lnTo>
                    <a:pt x="627244" y="475167"/>
                  </a:lnTo>
                  <a:lnTo>
                    <a:pt x="465697" y="313622"/>
                  </a:lnTo>
                  <a:lnTo>
                    <a:pt x="627244" y="152076"/>
                  </a:lnTo>
                  <a:lnTo>
                    <a:pt x="475167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136321" y="3529565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0" y="152076"/>
                  </a:moveTo>
                  <a:lnTo>
                    <a:pt x="152076" y="0"/>
                  </a:lnTo>
                  <a:lnTo>
                    <a:pt x="313622" y="161547"/>
                  </a:lnTo>
                  <a:lnTo>
                    <a:pt x="475168" y="0"/>
                  </a:lnTo>
                  <a:lnTo>
                    <a:pt x="627244" y="152076"/>
                  </a:lnTo>
                  <a:lnTo>
                    <a:pt x="465697" y="313622"/>
                  </a:lnTo>
                  <a:lnTo>
                    <a:pt x="627244" y="475168"/>
                  </a:lnTo>
                  <a:lnTo>
                    <a:pt x="475168" y="627244"/>
                  </a:lnTo>
                  <a:lnTo>
                    <a:pt x="313622" y="465697"/>
                  </a:lnTo>
                  <a:lnTo>
                    <a:pt x="152076" y="627244"/>
                  </a:lnTo>
                  <a:lnTo>
                    <a:pt x="0" y="475168"/>
                  </a:lnTo>
                  <a:lnTo>
                    <a:pt x="161547" y="313622"/>
                  </a:lnTo>
                  <a:lnTo>
                    <a:pt x="0" y="152076"/>
                  </a:lnTo>
                  <a:close/>
                </a:path>
              </a:pathLst>
            </a:custGeom>
            <a:ln w="95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6344146" y="5158740"/>
            <a:ext cx="213042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spc="105" dirty="0">
                <a:solidFill>
                  <a:srgbClr val="FF0000"/>
                </a:solidFill>
                <a:latin typeface="Arial MT"/>
                <a:cs typeface="Arial MT"/>
              </a:rPr>
              <a:t>I</a:t>
            </a:r>
            <a:r>
              <a:rPr sz="3200" spc="150" dirty="0">
                <a:solidFill>
                  <a:srgbClr val="FF0000"/>
                </a:solidFill>
                <a:latin typeface="Arial MT"/>
                <a:cs typeface="Arial MT"/>
              </a:rPr>
              <a:t>n</a:t>
            </a:r>
            <a:r>
              <a:rPr sz="3200" spc="170" dirty="0">
                <a:solidFill>
                  <a:srgbClr val="FF0000"/>
                </a:solidFill>
                <a:latin typeface="Arial MT"/>
                <a:cs typeface="Arial MT"/>
              </a:rPr>
              <a:t>d</a:t>
            </a:r>
            <a:r>
              <a:rPr sz="3200" spc="125" dirty="0">
                <a:solidFill>
                  <a:srgbClr val="FF0000"/>
                </a:solidFill>
                <a:latin typeface="Arial MT"/>
                <a:cs typeface="Arial MT"/>
              </a:rPr>
              <a:t>e</a:t>
            </a:r>
            <a:r>
              <a:rPr sz="3200" spc="60" dirty="0">
                <a:solidFill>
                  <a:srgbClr val="FF0000"/>
                </a:solidFill>
                <a:latin typeface="Arial MT"/>
                <a:cs typeface="Arial MT"/>
              </a:rPr>
              <a:t>x</a:t>
            </a:r>
            <a:r>
              <a:rPr sz="3200" dirty="0">
                <a:solidFill>
                  <a:srgbClr val="FF0000"/>
                </a:solidFill>
                <a:latin typeface="Arial MT"/>
                <a:cs typeface="Arial MT"/>
              </a:rPr>
              <a:t>E</a:t>
            </a:r>
            <a:r>
              <a:rPr sz="3200" spc="290" dirty="0">
                <a:solidFill>
                  <a:srgbClr val="FF0000"/>
                </a:solidFill>
                <a:latin typeface="Arial MT"/>
                <a:cs typeface="Arial MT"/>
              </a:rPr>
              <a:t>r</a:t>
            </a:r>
            <a:r>
              <a:rPr sz="3200" spc="210" dirty="0">
                <a:solidFill>
                  <a:srgbClr val="FF0000"/>
                </a:solidFill>
                <a:latin typeface="Arial MT"/>
                <a:cs typeface="Arial MT"/>
              </a:rPr>
              <a:t>r</a:t>
            </a:r>
            <a:r>
              <a:rPr sz="3200" spc="150" dirty="0">
                <a:solidFill>
                  <a:srgbClr val="FF0000"/>
                </a:solidFill>
                <a:latin typeface="Arial MT"/>
                <a:cs typeface="Arial MT"/>
              </a:rPr>
              <a:t>o</a:t>
            </a:r>
            <a:r>
              <a:rPr sz="3200" spc="335" dirty="0">
                <a:solidFill>
                  <a:srgbClr val="FF0000"/>
                </a:solidFill>
                <a:latin typeface="Arial MT"/>
                <a:cs typeface="Arial MT"/>
              </a:rPr>
              <a:t>r</a:t>
            </a:r>
            <a:endParaRPr sz="3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68625" y="486156"/>
            <a:ext cx="625475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160" dirty="0"/>
              <a:t>Example:</a:t>
            </a:r>
            <a:r>
              <a:rPr spc="-160" dirty="0"/>
              <a:t> </a:t>
            </a:r>
            <a:r>
              <a:rPr spc="200" dirty="0"/>
              <a:t>pop()</a:t>
            </a:r>
            <a:r>
              <a:rPr spc="-150" dirty="0"/>
              <a:t> </a:t>
            </a:r>
            <a:r>
              <a:rPr spc="200" dirty="0"/>
              <a:t>Method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055827" y="1880594"/>
          <a:ext cx="4658359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4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4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3845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6700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07645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28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Robb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0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055827" y="2748192"/>
          <a:ext cx="4658359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45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645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4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45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3845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6700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5336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0764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2800" spc="-1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Robb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1968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055827" y="3667533"/>
          <a:ext cx="3512820" cy="523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70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0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09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3220">
                <a:tc>
                  <a:txBody>
                    <a:bodyPr/>
                    <a:lstStyle/>
                    <a:p>
                      <a:pPr marL="34163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Jon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17018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800" spc="-5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Sansa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256540">
                        <a:lnSpc>
                          <a:spcPct val="100000"/>
                        </a:lnSpc>
                        <a:spcBef>
                          <a:spcPts val="165"/>
                        </a:spcBef>
                      </a:pPr>
                      <a:r>
                        <a:rPr sz="2800" spc="-10" dirty="0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Arya</a:t>
                      </a:r>
                      <a:endParaRPr sz="2800">
                        <a:latin typeface="Calibri"/>
                        <a:cs typeface="Calibri"/>
                      </a:endParaRPr>
                    </a:p>
                  </a:txBody>
                  <a:tcPr marL="0" marR="0" marT="20955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object 6"/>
          <p:cNvSpPr txBox="1"/>
          <p:nvPr/>
        </p:nvSpPr>
        <p:spPr>
          <a:xfrm>
            <a:off x="2059941" y="1277621"/>
            <a:ext cx="6198235" cy="5098415"/>
          </a:xfrm>
          <a:prstGeom prst="rect">
            <a:avLst/>
          </a:prstGeom>
        </p:spPr>
        <p:txBody>
          <a:bodyPr vert="horz" wrap="square" lIns="0" tIns="106680" rIns="0" bIns="0" rtlCol="0">
            <a:spAutoFit/>
          </a:bodyPr>
          <a:lstStyle/>
          <a:p>
            <a:pPr marL="2476500">
              <a:spcBef>
                <a:spcPts val="840"/>
              </a:spcBef>
              <a:tabLst>
                <a:tab pos="3606800" algn="l"/>
                <a:tab pos="4736465" algn="l"/>
                <a:tab pos="6004560" algn="l"/>
              </a:tabLst>
            </a:pPr>
            <a:r>
              <a:rPr sz="2800" dirty="0">
                <a:solidFill>
                  <a:srgbClr val="FF0000"/>
                </a:solidFill>
                <a:latin typeface="Calibri"/>
                <a:cs typeface="Calibri"/>
              </a:rPr>
              <a:t>0	1	2	3</a:t>
            </a:r>
            <a:endParaRPr sz="2800">
              <a:latin typeface="Calibri"/>
              <a:cs typeface="Calibri"/>
            </a:endParaRPr>
          </a:p>
          <a:p>
            <a:pPr marL="676910">
              <a:spcBef>
                <a:spcPts val="745"/>
              </a:spcBef>
            </a:pP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names</a:t>
            </a:r>
            <a:endParaRPr sz="2800">
              <a:latin typeface="Calibri"/>
              <a:cs typeface="Calibri"/>
            </a:endParaRPr>
          </a:p>
          <a:p>
            <a:pPr marL="676910" marR="4556125">
              <a:lnSpc>
                <a:spcPts val="7250"/>
              </a:lnSpc>
              <a:spcBef>
                <a:spcPts val="480"/>
              </a:spcBef>
            </a:pP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n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s  n</a:t>
            </a:r>
            <a:r>
              <a:rPr sz="2800" spc="-5" dirty="0">
                <a:solidFill>
                  <a:srgbClr val="FFFFFF"/>
                </a:solidFill>
                <a:latin typeface="Calibri"/>
                <a:cs typeface="Calibri"/>
              </a:rPr>
              <a:t>ame</a:t>
            </a:r>
            <a:r>
              <a:rPr sz="2800" dirty="0">
                <a:solidFill>
                  <a:srgbClr val="FFFFFF"/>
                </a:solidFill>
                <a:latin typeface="Calibri"/>
                <a:cs typeface="Calibri"/>
              </a:rPr>
              <a:t>s</a:t>
            </a:r>
            <a:endParaRPr sz="2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3700">
              <a:latin typeface="Calibri"/>
              <a:cs typeface="Calibri"/>
            </a:endParaRPr>
          </a:p>
          <a:p>
            <a:pPr marL="12700"/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names.</a:t>
            </a:r>
            <a:r>
              <a:rPr sz="3200" spc="120" dirty="0">
                <a:solidFill>
                  <a:srgbClr val="FF0000"/>
                </a:solidFill>
                <a:latin typeface="Arial MT"/>
                <a:cs typeface="Arial MT"/>
              </a:rPr>
              <a:t>pop()</a:t>
            </a:r>
            <a:endParaRPr sz="3200">
              <a:latin typeface="Arial MT"/>
              <a:cs typeface="Arial MT"/>
            </a:endParaRPr>
          </a:p>
          <a:p>
            <a:pPr marL="12700" marR="3056890">
              <a:lnSpc>
                <a:spcPct val="109400"/>
              </a:lnSpc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print(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r>
              <a:rPr sz="3200" spc="160" dirty="0">
                <a:solidFill>
                  <a:srgbClr val="D32CFF"/>
                </a:solidFill>
                <a:latin typeface="Arial MT"/>
                <a:cs typeface="Arial MT"/>
              </a:rPr>
              <a:t>) </a:t>
            </a:r>
            <a:r>
              <a:rPr sz="3200" spc="-87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3200" spc="110" dirty="0">
                <a:solidFill>
                  <a:srgbClr val="0070C0"/>
                </a:solidFill>
                <a:latin typeface="Arial MT"/>
                <a:cs typeface="Arial MT"/>
              </a:rPr>
              <a:t>Robb</a:t>
            </a:r>
            <a:endParaRPr sz="3200">
              <a:latin typeface="Arial MT"/>
              <a:cs typeface="Arial MT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7793735" y="2697480"/>
            <a:ext cx="722630" cy="725805"/>
            <a:chOff x="6269735" y="2697479"/>
            <a:chExt cx="722630" cy="725805"/>
          </a:xfrm>
        </p:grpSpPr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269735" y="2697479"/>
              <a:ext cx="722376" cy="72542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6317579" y="2723292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475167" y="0"/>
                  </a:moveTo>
                  <a:lnTo>
                    <a:pt x="313622" y="161546"/>
                  </a:lnTo>
                  <a:lnTo>
                    <a:pt x="152076" y="0"/>
                  </a:lnTo>
                  <a:lnTo>
                    <a:pt x="0" y="152076"/>
                  </a:lnTo>
                  <a:lnTo>
                    <a:pt x="161547" y="313622"/>
                  </a:lnTo>
                  <a:lnTo>
                    <a:pt x="0" y="475167"/>
                  </a:lnTo>
                  <a:lnTo>
                    <a:pt x="152076" y="627244"/>
                  </a:lnTo>
                  <a:lnTo>
                    <a:pt x="313622" y="465697"/>
                  </a:lnTo>
                  <a:lnTo>
                    <a:pt x="475167" y="627244"/>
                  </a:lnTo>
                  <a:lnTo>
                    <a:pt x="627244" y="475167"/>
                  </a:lnTo>
                  <a:lnTo>
                    <a:pt x="465697" y="313622"/>
                  </a:lnTo>
                  <a:lnTo>
                    <a:pt x="627244" y="152076"/>
                  </a:lnTo>
                  <a:lnTo>
                    <a:pt x="475167" y="0"/>
                  </a:lnTo>
                  <a:close/>
                </a:path>
              </a:pathLst>
            </a:custGeom>
            <a:solidFill>
              <a:srgbClr val="C0504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317580" y="2723293"/>
              <a:ext cx="627380" cy="627380"/>
            </a:xfrm>
            <a:custGeom>
              <a:avLst/>
              <a:gdLst/>
              <a:ahLst/>
              <a:cxnLst/>
              <a:rect l="l" t="t" r="r" b="b"/>
              <a:pathLst>
                <a:path w="627379" h="627379">
                  <a:moveTo>
                    <a:pt x="0" y="152076"/>
                  </a:moveTo>
                  <a:lnTo>
                    <a:pt x="152076" y="0"/>
                  </a:lnTo>
                  <a:lnTo>
                    <a:pt x="313622" y="161547"/>
                  </a:lnTo>
                  <a:lnTo>
                    <a:pt x="475168" y="0"/>
                  </a:lnTo>
                  <a:lnTo>
                    <a:pt x="627244" y="152076"/>
                  </a:lnTo>
                  <a:lnTo>
                    <a:pt x="465697" y="313622"/>
                  </a:lnTo>
                  <a:lnTo>
                    <a:pt x="627244" y="475168"/>
                  </a:lnTo>
                  <a:lnTo>
                    <a:pt x="475168" y="627244"/>
                  </a:lnTo>
                  <a:lnTo>
                    <a:pt x="313622" y="465697"/>
                  </a:lnTo>
                  <a:lnTo>
                    <a:pt x="152076" y="627244"/>
                  </a:lnTo>
                  <a:lnTo>
                    <a:pt x="0" y="475168"/>
                  </a:lnTo>
                  <a:lnTo>
                    <a:pt x="161547" y="313622"/>
                  </a:lnTo>
                  <a:lnTo>
                    <a:pt x="0" y="152076"/>
                  </a:lnTo>
                  <a:close/>
                </a:path>
              </a:pathLst>
            </a:custGeom>
            <a:ln w="952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phrase.py (string analysis)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739"/>
            <a:ext cx="10515600" cy="4719224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Get a phrase from the user and analyze it by printing its: </a:t>
            </a:r>
          </a:p>
          <a:p>
            <a:r>
              <a:rPr lang="en-US" dirty="0">
                <a:latin typeface="Arial" panose="020B0604020202020204" pitchFamily="34" charset="0"/>
              </a:rPr>
              <a:t>1) length, </a:t>
            </a:r>
          </a:p>
          <a:p>
            <a:r>
              <a:rPr lang="en-US" dirty="0">
                <a:latin typeface="Arial" panose="020B0604020202020204" pitchFamily="34" charset="0"/>
              </a:rPr>
              <a:t>2) first letter, 3) last letter, 4) middle letter, </a:t>
            </a:r>
          </a:p>
          <a:p>
            <a:r>
              <a:rPr lang="en-US" dirty="0">
                <a:latin typeface="Arial" panose="020B0604020202020204" pitchFamily="34" charset="0"/>
              </a:rPr>
              <a:t>5) print it backward, </a:t>
            </a:r>
          </a:p>
          <a:p>
            <a:r>
              <a:rPr lang="en-US" dirty="0">
                <a:latin typeface="Arial" panose="020B0604020202020204" pitchFamily="34" charset="0"/>
              </a:rPr>
              <a:t>6) print it in upper case, 7) print it in lower case, </a:t>
            </a:r>
          </a:p>
          <a:p>
            <a:r>
              <a:rPr lang="en-US" dirty="0">
                <a:latin typeface="Arial" panose="020B0604020202020204" pitchFamily="34" charset="0"/>
              </a:rPr>
              <a:t>8) print its title, 9) split it on 'e’, </a:t>
            </a:r>
          </a:p>
          <a:p>
            <a:r>
              <a:rPr lang="en-US" dirty="0">
                <a:latin typeface="Arial" panose="020B0604020202020204" pitchFamily="34" charset="0"/>
              </a:rPr>
              <a:t>10) count words in it.</a:t>
            </a:r>
          </a:p>
          <a:p>
            <a:r>
              <a:rPr lang="en-US" dirty="0">
                <a:latin typeface="Arial" panose="020B0604020202020204" pitchFamily="34" charset="0"/>
              </a:rPr>
              <a:t>Check out the (phrase.py) script.</a:t>
            </a:r>
          </a:p>
          <a:p>
            <a:endParaRPr lang="en-US" b="0" i="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02723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Revision Exercise – Loop while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739"/>
            <a:ext cx="10515600" cy="4719224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Keep on getting the user-preferred coding language until they say yes to python being their favorite.</a:t>
            </a:r>
          </a:p>
          <a:p>
            <a:r>
              <a:rPr lang="en-US" b="0" i="0" dirty="0">
                <a:effectLst/>
                <a:latin typeface="Arial" panose="020B0604020202020204" pitchFamily="34" charset="0"/>
              </a:rPr>
              <a:t>At any input, if the given answer is longer than ten characters, do tell them “it’s a long answer”.</a:t>
            </a:r>
          </a:p>
          <a:p>
            <a:r>
              <a:rPr lang="en-US" dirty="0">
                <a:latin typeface="Arial" panose="020B0604020202020204" pitchFamily="34" charset="0"/>
              </a:rPr>
              <a:t> Check out the (loops.py) script.</a:t>
            </a:r>
          </a:p>
        </p:txBody>
      </p:sp>
    </p:spTree>
    <p:extLst>
      <p:ext uri="{BB962C8B-B14F-4D97-AF65-F5344CB8AC3E}">
        <p14:creationId xmlns:p14="http://schemas.microsoft.com/office/powerpoint/2010/main" val="15933799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Revision Exercise – Nested Loop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739"/>
            <a:ext cx="10515600" cy="4719224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Arial" panose="020B0604020202020204" pitchFamily="34" charset="0"/>
              </a:rPr>
              <a:t>Given as homework to explore the nested loops.</a:t>
            </a:r>
          </a:p>
          <a:p>
            <a:r>
              <a:rPr lang="en-US" dirty="0">
                <a:latin typeface="Arial" panose="020B0604020202020204" pitchFamily="34" charset="0"/>
              </a:rPr>
              <a:t>What are they, and why do we need them?</a:t>
            </a:r>
          </a:p>
          <a:p>
            <a:r>
              <a:rPr lang="en-US" dirty="0"/>
              <a:t>nested loop is a loop that is contained within another loop.</a:t>
            </a:r>
          </a:p>
          <a:p>
            <a:r>
              <a:rPr lang="en-US" dirty="0"/>
              <a:t>Nested loops can be useful when you want to perform an operation on every element in a multi-dimensional data structure, such as a two-dimensional array. For example, you might use a nested loop to iterate over the rows and columns of a matrix and perform some operation on each element. </a:t>
            </a:r>
          </a:p>
          <a:p>
            <a:pPr lvl="1"/>
            <a:r>
              <a:rPr lang="en-US" dirty="0"/>
              <a:t>Create a 2D chess board.</a:t>
            </a:r>
          </a:p>
          <a:p>
            <a:r>
              <a:rPr lang="en-US" dirty="0"/>
              <a:t>Or simply</a:t>
            </a:r>
          </a:p>
          <a:p>
            <a:r>
              <a:rPr lang="en-US" dirty="0"/>
              <a:t>Nested loops can also be used to perform an operation on all possible combinations of elements from two or more data sets. For example, you might use a nested loop to compare every element in one list with every element in another list and perform some operation on the elements that meet certain criteria.</a:t>
            </a:r>
          </a:p>
          <a:p>
            <a:pPr lvl="1"/>
            <a:r>
              <a:rPr lang="en-US" dirty="0"/>
              <a:t> * to pick a match between teams that never played each other.</a:t>
            </a:r>
          </a:p>
          <a:p>
            <a:endParaRPr 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89189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844" y="486156"/>
            <a:ext cx="376999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15" dirty="0"/>
              <a:t>Nested</a:t>
            </a:r>
            <a:r>
              <a:rPr spc="-185" dirty="0"/>
              <a:t> </a:t>
            </a:r>
            <a:r>
              <a:rPr spc="220" dirty="0"/>
              <a:t>Loops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45808" y="1182116"/>
            <a:ext cx="10783514" cy="52459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Nested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for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loops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are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loop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5" dirty="0">
                <a:solidFill>
                  <a:srgbClr val="FFFFFF"/>
                </a:solidFill>
                <a:latin typeface="Arial MT"/>
                <a:cs typeface="Arial MT"/>
              </a:rPr>
              <a:t>inside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20" dirty="0">
                <a:solidFill>
                  <a:srgbClr val="FFFFFF"/>
                </a:solidFill>
                <a:latin typeface="Arial MT"/>
                <a:cs typeface="Arial MT"/>
              </a:rPr>
              <a:t>a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loop</a:t>
            </a:r>
            <a:endParaRPr sz="3200" dirty="0">
              <a:latin typeface="Arial MT"/>
              <a:cs typeface="Arial MT"/>
            </a:endParaRPr>
          </a:p>
          <a:p>
            <a:pPr marL="12700">
              <a:tabLst>
                <a:tab pos="354965" algn="l"/>
                <a:tab pos="355600" algn="l"/>
              </a:tabLst>
            </a:pPr>
            <a:r>
              <a:rPr sz="3200" spc="114" dirty="0">
                <a:solidFill>
                  <a:srgbClr val="FFFFFF"/>
                </a:solidFill>
                <a:latin typeface="Arial MT"/>
                <a:cs typeface="Arial MT"/>
              </a:rPr>
              <a:t>Example:</a:t>
            </a:r>
            <a:endParaRPr sz="3200" dirty="0">
              <a:latin typeface="Arial MT"/>
              <a:cs typeface="Arial MT"/>
            </a:endParaRPr>
          </a:p>
          <a:p>
            <a:pPr marL="279400" marR="236220" indent="38100">
              <a:lnSpc>
                <a:spcPct val="122100"/>
              </a:lnSpc>
              <a:spcBef>
                <a:spcPts val="400"/>
              </a:spcBef>
            </a:pPr>
            <a:r>
              <a:rPr sz="2800" spc="100" dirty="0">
                <a:solidFill>
                  <a:srgbClr val="FFFFFF"/>
                </a:solidFill>
                <a:latin typeface="Arial MT"/>
                <a:cs typeface="Arial MT"/>
              </a:rPr>
              <a:t>message_list</a:t>
            </a:r>
            <a:r>
              <a:rPr sz="28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95" dirty="0">
                <a:solidFill>
                  <a:srgbClr val="FFFFFF"/>
                </a:solidFill>
                <a:latin typeface="Arial MT"/>
                <a:cs typeface="Arial MT"/>
              </a:rPr>
              <a:t>[“Let’s”,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85" dirty="0">
                <a:solidFill>
                  <a:srgbClr val="FFFFFF"/>
                </a:solidFill>
                <a:latin typeface="Arial MT"/>
                <a:cs typeface="Arial MT"/>
              </a:rPr>
              <a:t>“</a:t>
            </a:r>
            <a:r>
              <a:rPr lang="en-US" sz="2800" spc="185" dirty="0">
                <a:solidFill>
                  <a:srgbClr val="FFFFFF"/>
                </a:solidFill>
                <a:latin typeface="Arial MT"/>
                <a:cs typeface="Arial MT"/>
              </a:rPr>
              <a:t>try</a:t>
            </a:r>
            <a:r>
              <a:rPr sz="2800" spc="185" dirty="0">
                <a:solidFill>
                  <a:srgbClr val="FFFFFF"/>
                </a:solidFill>
                <a:latin typeface="Arial MT"/>
                <a:cs typeface="Arial MT"/>
              </a:rPr>
              <a:t>”,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25" dirty="0">
                <a:solidFill>
                  <a:srgbClr val="FFFFFF"/>
                </a:solidFill>
                <a:latin typeface="Arial MT"/>
                <a:cs typeface="Arial MT"/>
              </a:rPr>
              <a:t>“a</a:t>
            </a:r>
            <a:r>
              <a:rPr lang="en-US" sz="2800" spc="225" dirty="0">
                <a:solidFill>
                  <a:srgbClr val="FFFFFF"/>
                </a:solidFill>
                <a:latin typeface="Arial MT"/>
                <a:cs typeface="Arial MT"/>
              </a:rPr>
              <a:t>ll</a:t>
            </a:r>
            <a:r>
              <a:rPr sz="2800" spc="225" dirty="0">
                <a:solidFill>
                  <a:srgbClr val="FFFFFF"/>
                </a:solidFill>
                <a:latin typeface="Arial MT"/>
                <a:cs typeface="Arial MT"/>
              </a:rPr>
              <a:t>”,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10" dirty="0">
                <a:solidFill>
                  <a:srgbClr val="FFFFFF"/>
                </a:solidFill>
                <a:latin typeface="Arial MT"/>
                <a:cs typeface="Arial MT"/>
              </a:rPr>
              <a:t>“</a:t>
            </a:r>
            <a:r>
              <a:rPr lang="en-US" sz="2800" spc="210" dirty="0">
                <a:solidFill>
                  <a:srgbClr val="FFFFFF"/>
                </a:solidFill>
                <a:latin typeface="Arial MT"/>
                <a:cs typeface="Arial MT"/>
              </a:rPr>
              <a:t>combinations</a:t>
            </a:r>
            <a:r>
              <a:rPr sz="2800" spc="210" dirty="0">
                <a:solidFill>
                  <a:srgbClr val="FFFFFF"/>
                </a:solidFill>
                <a:latin typeface="Arial MT"/>
                <a:cs typeface="Arial MT"/>
              </a:rPr>
              <a:t>!”] </a:t>
            </a:r>
            <a:endParaRPr lang="en-US" sz="2800" spc="210" dirty="0">
              <a:solidFill>
                <a:srgbClr val="FFFFFF"/>
              </a:solidFill>
              <a:latin typeface="Arial MT"/>
              <a:cs typeface="Arial MT"/>
            </a:endParaRPr>
          </a:p>
          <a:p>
            <a:pPr marL="279400" marR="236220" indent="38100">
              <a:lnSpc>
                <a:spcPct val="122100"/>
              </a:lnSpc>
              <a:spcBef>
                <a:spcPts val="400"/>
              </a:spcBef>
            </a:pPr>
            <a:r>
              <a:rPr sz="2800" spc="-7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80" dirty="0">
                <a:solidFill>
                  <a:srgbClr val="FF0000"/>
                </a:solidFill>
                <a:latin typeface="Arial MT"/>
                <a:cs typeface="Arial MT"/>
              </a:rPr>
              <a:t>for</a:t>
            </a:r>
            <a:r>
              <a:rPr sz="28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30" dirty="0">
                <a:solidFill>
                  <a:srgbClr val="FFA300"/>
                </a:solidFill>
                <a:latin typeface="Arial MT"/>
                <a:cs typeface="Arial MT"/>
              </a:rPr>
              <a:t>n</a:t>
            </a:r>
            <a:r>
              <a:rPr sz="2800" spc="-85" dirty="0">
                <a:solidFill>
                  <a:srgbClr val="FFA300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D32CFF"/>
                </a:solidFill>
                <a:latin typeface="Arial MT"/>
                <a:cs typeface="Arial MT"/>
              </a:rPr>
              <a:t>in</a:t>
            </a:r>
            <a:r>
              <a:rPr sz="2800" spc="-8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0070C0"/>
                </a:solidFill>
                <a:latin typeface="Arial MT"/>
                <a:cs typeface="Arial MT"/>
              </a:rPr>
              <a:t>range(</a:t>
            </a: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10</a:t>
            </a:r>
            <a:r>
              <a:rPr sz="2800" spc="105" dirty="0">
                <a:solidFill>
                  <a:srgbClr val="0070C0"/>
                </a:solidFill>
                <a:latin typeface="Arial MT"/>
                <a:cs typeface="Arial MT"/>
              </a:rPr>
              <a:t>)</a:t>
            </a:r>
            <a:r>
              <a:rPr sz="2800" spc="105" dirty="0">
                <a:solidFill>
                  <a:srgbClr val="D32CFF"/>
                </a:solidFill>
                <a:latin typeface="Arial MT"/>
                <a:cs typeface="Arial MT"/>
              </a:rPr>
              <a:t>:</a:t>
            </a:r>
            <a:endParaRPr sz="2800" dirty="0">
              <a:latin typeface="Arial MT"/>
              <a:cs typeface="Arial MT"/>
            </a:endParaRPr>
          </a:p>
          <a:p>
            <a:pPr marL="812165" marR="3542665" indent="-266700">
              <a:lnSpc>
                <a:spcPct val="118600"/>
              </a:lnSpc>
              <a:spcBef>
                <a:spcPts val="25"/>
              </a:spcBef>
            </a:pPr>
            <a:r>
              <a:rPr sz="2800" spc="180" dirty="0">
                <a:solidFill>
                  <a:srgbClr val="FF0000"/>
                </a:solidFill>
                <a:latin typeface="Arial MT"/>
                <a:cs typeface="Arial MT"/>
              </a:rPr>
              <a:t>for</a:t>
            </a:r>
            <a:r>
              <a:rPr sz="2800" spc="-9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A300"/>
                </a:solidFill>
                <a:latin typeface="Arial MT"/>
                <a:cs typeface="Arial MT"/>
              </a:rPr>
              <a:t>item</a:t>
            </a:r>
            <a:r>
              <a:rPr sz="2800" spc="-90" dirty="0">
                <a:solidFill>
                  <a:srgbClr val="FFA300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D32CFF"/>
                </a:solidFill>
                <a:latin typeface="Arial MT"/>
                <a:cs typeface="Arial MT"/>
              </a:rPr>
              <a:t>in</a:t>
            </a:r>
            <a:r>
              <a:rPr sz="2800" spc="-9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800" spc="95" dirty="0" err="1">
                <a:solidFill>
                  <a:srgbClr val="FFFFFF"/>
                </a:solidFill>
                <a:latin typeface="Arial MT"/>
                <a:cs typeface="Arial MT"/>
              </a:rPr>
              <a:t>message_list</a:t>
            </a:r>
            <a:r>
              <a:rPr sz="2800" spc="95" dirty="0">
                <a:solidFill>
                  <a:srgbClr val="FFFFFF"/>
                </a:solidFill>
                <a:latin typeface="Arial MT"/>
                <a:cs typeface="Arial MT"/>
              </a:rPr>
              <a:t>: </a:t>
            </a:r>
            <a:r>
              <a:rPr sz="2800" spc="-7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endParaRPr lang="en-US" sz="2800" spc="-760" dirty="0">
              <a:solidFill>
                <a:srgbClr val="FFFFFF"/>
              </a:solidFill>
              <a:latin typeface="Arial MT"/>
              <a:cs typeface="Arial MT"/>
            </a:endParaRPr>
          </a:p>
          <a:p>
            <a:pPr marL="812165" marR="3542665" indent="-266700">
              <a:lnSpc>
                <a:spcPct val="118600"/>
              </a:lnSpc>
              <a:spcBef>
                <a:spcPts val="25"/>
              </a:spcBef>
            </a:pPr>
            <a:r>
              <a:rPr lang="en-US" sz="2800" spc="-760" dirty="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sz="2800" spc="150" dirty="0">
                <a:solidFill>
                  <a:srgbClr val="FFFFFF"/>
                </a:solidFill>
                <a:latin typeface="Arial MT"/>
                <a:cs typeface="Arial MT"/>
              </a:rPr>
              <a:t>print(</a:t>
            </a:r>
            <a:r>
              <a:rPr sz="2800" spc="150" dirty="0">
                <a:solidFill>
                  <a:srgbClr val="FFA300"/>
                </a:solidFill>
                <a:latin typeface="Arial MT"/>
                <a:cs typeface="Arial MT"/>
              </a:rPr>
              <a:t>item</a:t>
            </a:r>
            <a:r>
              <a:rPr sz="2800" spc="150" dirty="0">
                <a:solidFill>
                  <a:srgbClr val="FFFFFF"/>
                </a:solidFill>
                <a:latin typeface="Arial MT"/>
                <a:cs typeface="Arial MT"/>
              </a:rPr>
              <a:t>,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05" dirty="0">
                <a:solidFill>
                  <a:srgbClr val="FFFFFF"/>
                </a:solidFill>
                <a:latin typeface="Arial MT"/>
                <a:cs typeface="Arial MT"/>
              </a:rPr>
              <a:t>end=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350" dirty="0">
                <a:solidFill>
                  <a:srgbClr val="FFFFFF"/>
                </a:solidFill>
                <a:latin typeface="Arial MT"/>
                <a:cs typeface="Arial MT"/>
              </a:rPr>
              <a:t>“</a:t>
            </a:r>
            <a:r>
              <a:rPr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204" dirty="0">
                <a:solidFill>
                  <a:srgbClr val="FFFFFF"/>
                </a:solidFill>
                <a:latin typeface="Arial MT"/>
                <a:cs typeface="Arial MT"/>
              </a:rPr>
              <a:t>“)</a:t>
            </a:r>
            <a:endParaRPr lang="en-US" sz="2800" spc="204" dirty="0">
              <a:solidFill>
                <a:srgbClr val="FFFFFF"/>
              </a:solidFill>
              <a:latin typeface="Arial MT"/>
              <a:cs typeface="Arial MT"/>
            </a:endParaRPr>
          </a:p>
          <a:p>
            <a:pPr marL="279400" marR="236220" indent="38100">
              <a:lnSpc>
                <a:spcPct val="122100"/>
              </a:lnSpc>
              <a:spcBef>
                <a:spcPts val="400"/>
              </a:spcBef>
            </a:pPr>
            <a:r>
              <a:rPr lang="en-US" sz="2800" spc="-7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2800" spc="180" dirty="0">
                <a:solidFill>
                  <a:srgbClr val="FF0000"/>
                </a:solidFill>
                <a:latin typeface="Arial MT"/>
                <a:cs typeface="Arial MT"/>
              </a:rPr>
              <a:t>for</a:t>
            </a:r>
            <a:r>
              <a:rPr lang="en-US" sz="2800" spc="-8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lang="en-US" sz="2800" spc="130" dirty="0">
                <a:solidFill>
                  <a:srgbClr val="FFA300"/>
                </a:solidFill>
                <a:latin typeface="Arial MT"/>
                <a:cs typeface="Arial MT"/>
              </a:rPr>
              <a:t>word1</a:t>
            </a:r>
            <a:r>
              <a:rPr lang="en-US" sz="2800" spc="-85" dirty="0">
                <a:solidFill>
                  <a:srgbClr val="FFA300"/>
                </a:solidFill>
                <a:latin typeface="Arial MT"/>
                <a:cs typeface="Arial MT"/>
              </a:rPr>
              <a:t> </a:t>
            </a:r>
            <a:r>
              <a:rPr lang="en-US" sz="2800" spc="135" dirty="0">
                <a:solidFill>
                  <a:srgbClr val="D32CFF"/>
                </a:solidFill>
                <a:latin typeface="Arial MT"/>
                <a:cs typeface="Arial MT"/>
              </a:rPr>
              <a:t>in</a:t>
            </a:r>
            <a:r>
              <a:rPr lang="en-US" sz="2800" spc="-8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lang="en-US" sz="2800" spc="95" dirty="0" err="1">
                <a:solidFill>
                  <a:srgbClr val="FFFFFF"/>
                </a:solidFill>
                <a:latin typeface="Arial MT"/>
                <a:cs typeface="Arial MT"/>
              </a:rPr>
              <a:t>message_list</a:t>
            </a:r>
            <a:r>
              <a:rPr lang="en-US" sz="2800" spc="105" dirty="0">
                <a:solidFill>
                  <a:srgbClr val="D32CFF"/>
                </a:solidFill>
                <a:latin typeface="Arial MT"/>
                <a:cs typeface="Arial MT"/>
              </a:rPr>
              <a:t>:</a:t>
            </a:r>
            <a:endParaRPr lang="en-US" sz="2800" dirty="0">
              <a:latin typeface="Arial MT"/>
              <a:cs typeface="Arial MT"/>
            </a:endParaRPr>
          </a:p>
          <a:p>
            <a:pPr marL="812165" marR="3542665" indent="-266700">
              <a:lnSpc>
                <a:spcPct val="118600"/>
              </a:lnSpc>
              <a:spcBef>
                <a:spcPts val="25"/>
              </a:spcBef>
            </a:pPr>
            <a:r>
              <a:rPr lang="en-US" sz="2800" spc="180" dirty="0">
                <a:solidFill>
                  <a:srgbClr val="FF0000"/>
                </a:solidFill>
                <a:latin typeface="Arial MT"/>
                <a:cs typeface="Arial MT"/>
              </a:rPr>
              <a:t>for</a:t>
            </a:r>
            <a:r>
              <a:rPr lang="en-US" sz="2800" spc="-9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lang="en-US" sz="2800" spc="145" dirty="0">
                <a:solidFill>
                  <a:srgbClr val="FFA300"/>
                </a:solidFill>
                <a:latin typeface="Arial MT"/>
                <a:cs typeface="Arial MT"/>
              </a:rPr>
              <a:t>word2</a:t>
            </a:r>
            <a:r>
              <a:rPr lang="en-US" sz="2800" spc="-90" dirty="0">
                <a:solidFill>
                  <a:srgbClr val="FFA300"/>
                </a:solidFill>
                <a:latin typeface="Arial MT"/>
                <a:cs typeface="Arial MT"/>
              </a:rPr>
              <a:t> </a:t>
            </a:r>
            <a:r>
              <a:rPr lang="en-US" sz="2800" spc="135" dirty="0">
                <a:solidFill>
                  <a:srgbClr val="D32CFF"/>
                </a:solidFill>
                <a:latin typeface="Arial MT"/>
                <a:cs typeface="Arial MT"/>
              </a:rPr>
              <a:t>in</a:t>
            </a:r>
            <a:r>
              <a:rPr lang="en-US" sz="2800" spc="-9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lang="en-US" sz="2800" spc="95" dirty="0" err="1">
                <a:solidFill>
                  <a:srgbClr val="FFFFFF"/>
                </a:solidFill>
                <a:latin typeface="Arial MT"/>
                <a:cs typeface="Arial MT"/>
              </a:rPr>
              <a:t>message_list</a:t>
            </a:r>
            <a:r>
              <a:rPr lang="en-US" sz="2800" spc="95" dirty="0">
                <a:solidFill>
                  <a:srgbClr val="FFFFFF"/>
                </a:solidFill>
                <a:latin typeface="Arial MT"/>
                <a:cs typeface="Arial MT"/>
              </a:rPr>
              <a:t>: </a:t>
            </a:r>
          </a:p>
          <a:p>
            <a:pPr marL="812165" marR="3542665" indent="-266700">
              <a:lnSpc>
                <a:spcPct val="118600"/>
              </a:lnSpc>
              <a:spcBef>
                <a:spcPts val="25"/>
              </a:spcBef>
            </a:pPr>
            <a:r>
              <a:rPr lang="en-US" sz="2800" spc="95" dirty="0">
                <a:solidFill>
                  <a:srgbClr val="FFFFFF"/>
                </a:solidFill>
                <a:latin typeface="Arial MT"/>
                <a:cs typeface="Arial MT"/>
              </a:rPr>
              <a:t>	</a:t>
            </a:r>
            <a:r>
              <a:rPr lang="en-US" sz="2800" spc="-7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2800" spc="150" dirty="0">
                <a:solidFill>
                  <a:srgbClr val="FFFFFF"/>
                </a:solidFill>
                <a:latin typeface="Arial MT"/>
                <a:cs typeface="Arial MT"/>
              </a:rPr>
              <a:t>print(</a:t>
            </a:r>
            <a:r>
              <a:rPr lang="en-US" sz="2800" spc="150" dirty="0">
                <a:solidFill>
                  <a:srgbClr val="FFA300"/>
                </a:solidFill>
                <a:latin typeface="Arial MT"/>
                <a:cs typeface="Arial MT"/>
              </a:rPr>
              <a:t>word1,word2,</a:t>
            </a:r>
            <a:r>
              <a:rPr lang="en-US"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2800" spc="105" dirty="0">
                <a:solidFill>
                  <a:srgbClr val="FFFFFF"/>
                </a:solidFill>
                <a:latin typeface="Arial MT"/>
                <a:cs typeface="Arial MT"/>
              </a:rPr>
              <a:t>end=</a:t>
            </a:r>
            <a:r>
              <a:rPr lang="en-US"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2800" spc="350" dirty="0">
                <a:solidFill>
                  <a:srgbClr val="FFFFFF"/>
                </a:solidFill>
                <a:latin typeface="Arial MT"/>
                <a:cs typeface="Arial MT"/>
              </a:rPr>
              <a:t>“</a:t>
            </a:r>
            <a:r>
              <a:rPr lang="en-US" sz="28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2800" spc="204" dirty="0">
                <a:solidFill>
                  <a:srgbClr val="FFFFFF"/>
                </a:solidFill>
                <a:latin typeface="Arial MT"/>
                <a:cs typeface="Arial MT"/>
              </a:rPr>
              <a:t>“)</a:t>
            </a:r>
          </a:p>
          <a:p>
            <a:pPr marL="812165" marR="3542665" indent="-266700">
              <a:lnSpc>
                <a:spcPct val="118600"/>
              </a:lnSpc>
              <a:spcBef>
                <a:spcPts val="25"/>
              </a:spcBef>
            </a:pPr>
            <a:endParaRPr lang="en-US" sz="2800" spc="204" dirty="0">
              <a:solidFill>
                <a:srgbClr val="FFFFFF"/>
              </a:solidFill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210844" y="486156"/>
            <a:ext cx="3769995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15" dirty="0"/>
              <a:t>Nested</a:t>
            </a:r>
            <a:r>
              <a:rPr spc="-185" dirty="0"/>
              <a:t> </a:t>
            </a:r>
            <a:r>
              <a:rPr spc="220" dirty="0"/>
              <a:t>Loops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45808" y="2205229"/>
            <a:ext cx="7941309" cy="34351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114" dirty="0">
                <a:solidFill>
                  <a:srgbClr val="FFFFFF"/>
                </a:solidFill>
                <a:latin typeface="Arial MT"/>
                <a:cs typeface="Arial MT"/>
              </a:rPr>
              <a:t>Example:</a:t>
            </a:r>
            <a:endParaRPr sz="3200" dirty="0">
              <a:latin typeface="Arial MT"/>
              <a:cs typeface="Arial MT"/>
            </a:endParaRPr>
          </a:p>
          <a:p>
            <a:pPr marL="927100" marR="2566035" indent="-571500">
              <a:lnSpc>
                <a:spcPct val="100699"/>
              </a:lnSpc>
              <a:spcBef>
                <a:spcPts val="40"/>
              </a:spcBef>
            </a:pPr>
            <a:r>
              <a:rPr sz="2800" spc="180" dirty="0">
                <a:solidFill>
                  <a:srgbClr val="FF0000"/>
                </a:solidFill>
                <a:latin typeface="Arial MT"/>
                <a:cs typeface="Arial MT"/>
              </a:rPr>
              <a:t>for </a:t>
            </a:r>
            <a:r>
              <a:rPr sz="2800" spc="114" dirty="0">
                <a:solidFill>
                  <a:srgbClr val="00B050"/>
                </a:solidFill>
                <a:latin typeface="Arial MT"/>
                <a:cs typeface="Arial MT"/>
              </a:rPr>
              <a:t>outer_num </a:t>
            </a:r>
            <a:r>
              <a:rPr sz="2800" spc="135" dirty="0">
                <a:solidFill>
                  <a:srgbClr val="D32CFF"/>
                </a:solidFill>
                <a:latin typeface="Arial MT"/>
                <a:cs typeface="Arial MT"/>
              </a:rPr>
              <a:t>in </a:t>
            </a:r>
            <a:r>
              <a:rPr lang="en-US" sz="2800" spc="105" dirty="0">
                <a:solidFill>
                  <a:srgbClr val="0070C0"/>
                </a:solidFill>
                <a:latin typeface="Arial MT"/>
                <a:cs typeface="Arial MT"/>
              </a:rPr>
              <a:t>[0,1]</a:t>
            </a:r>
            <a:r>
              <a:rPr sz="2800" spc="105" dirty="0">
                <a:solidFill>
                  <a:srgbClr val="FF0000"/>
                </a:solidFill>
                <a:latin typeface="Arial MT"/>
                <a:cs typeface="Arial MT"/>
              </a:rPr>
              <a:t>: </a:t>
            </a:r>
            <a:r>
              <a:rPr sz="2800" spc="110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endParaRPr lang="en-US" sz="2800" spc="110" dirty="0">
              <a:solidFill>
                <a:srgbClr val="FF0000"/>
              </a:solidFill>
              <a:latin typeface="Arial MT"/>
              <a:cs typeface="Arial MT"/>
            </a:endParaRPr>
          </a:p>
          <a:p>
            <a:pPr marL="927100" marR="2566035" indent="-571500">
              <a:lnSpc>
                <a:spcPct val="100699"/>
              </a:lnSpc>
              <a:spcBef>
                <a:spcPts val="40"/>
              </a:spcBef>
            </a:pPr>
            <a:r>
              <a:rPr lang="en-US" sz="2800" spc="180" dirty="0">
                <a:solidFill>
                  <a:srgbClr val="FF0000"/>
                </a:solidFill>
                <a:latin typeface="Arial MT"/>
                <a:cs typeface="Arial MT"/>
              </a:rPr>
              <a:t>	</a:t>
            </a:r>
            <a:r>
              <a:rPr sz="2800" spc="180" dirty="0">
                <a:solidFill>
                  <a:srgbClr val="FF0000"/>
                </a:solidFill>
                <a:latin typeface="Arial MT"/>
                <a:cs typeface="Arial MT"/>
              </a:rPr>
              <a:t>for</a:t>
            </a:r>
            <a:r>
              <a:rPr sz="2800" spc="-10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800" spc="110" dirty="0">
                <a:solidFill>
                  <a:srgbClr val="FFC000"/>
                </a:solidFill>
                <a:latin typeface="Arial MT"/>
                <a:cs typeface="Arial MT"/>
              </a:rPr>
              <a:t>inner_num</a:t>
            </a:r>
            <a:r>
              <a:rPr sz="2800" spc="-105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800" spc="135" dirty="0">
                <a:solidFill>
                  <a:srgbClr val="D32CFF"/>
                </a:solidFill>
                <a:latin typeface="Arial MT"/>
                <a:cs typeface="Arial MT"/>
              </a:rPr>
              <a:t>in</a:t>
            </a:r>
            <a:r>
              <a:rPr sz="2800" spc="-10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lang="en-US" sz="2800" spc="105" dirty="0">
                <a:solidFill>
                  <a:srgbClr val="0070C0"/>
                </a:solidFill>
                <a:latin typeface="Arial MT"/>
                <a:cs typeface="Arial MT"/>
              </a:rPr>
              <a:t>[0,1,2]</a:t>
            </a:r>
            <a:r>
              <a:rPr sz="2800" spc="105" dirty="0">
                <a:solidFill>
                  <a:srgbClr val="FF0000"/>
                </a:solidFill>
                <a:latin typeface="Arial MT"/>
                <a:cs typeface="Arial MT"/>
              </a:rPr>
              <a:t>:</a:t>
            </a:r>
            <a:endParaRPr sz="2800" dirty="0">
              <a:latin typeface="Arial MT"/>
              <a:cs typeface="Arial MT"/>
            </a:endParaRPr>
          </a:p>
          <a:p>
            <a:pPr marL="1383665">
              <a:lnSpc>
                <a:spcPts val="3310"/>
              </a:lnSpc>
            </a:pPr>
            <a:r>
              <a:rPr sz="2800" spc="135" dirty="0">
                <a:solidFill>
                  <a:srgbClr val="FFFFFF"/>
                </a:solidFill>
                <a:latin typeface="Arial MT"/>
                <a:cs typeface="Arial MT"/>
              </a:rPr>
              <a:t>print(</a:t>
            </a:r>
            <a:r>
              <a:rPr sz="2800" spc="135" dirty="0">
                <a:solidFill>
                  <a:srgbClr val="D32CFF"/>
                </a:solidFill>
                <a:latin typeface="Arial MT"/>
                <a:cs typeface="Arial MT"/>
              </a:rPr>
              <a:t>str(</a:t>
            </a:r>
            <a:r>
              <a:rPr sz="2800" spc="135" dirty="0">
                <a:solidFill>
                  <a:srgbClr val="00B050"/>
                </a:solidFill>
                <a:latin typeface="Arial MT"/>
                <a:cs typeface="Arial MT"/>
              </a:rPr>
              <a:t>outer_num</a:t>
            </a:r>
            <a:r>
              <a:rPr sz="2800" spc="135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r>
              <a:rPr sz="2800" spc="-75" dirty="0">
                <a:solidFill>
                  <a:srgbClr val="D32CFF"/>
                </a:solidFill>
                <a:latin typeface="Arial MT"/>
                <a:cs typeface="Arial MT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Arial MT"/>
                <a:cs typeface="Arial MT"/>
              </a:rPr>
              <a:t>+</a:t>
            </a:r>
            <a:r>
              <a:rPr sz="2800" spc="-6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D32CFF"/>
                </a:solidFill>
                <a:latin typeface="Arial MT"/>
                <a:cs typeface="Arial MT"/>
              </a:rPr>
              <a:t>str(</a:t>
            </a:r>
            <a:r>
              <a:rPr sz="2800" spc="114" dirty="0">
                <a:solidFill>
                  <a:srgbClr val="FFC000"/>
                </a:solidFill>
                <a:latin typeface="Arial MT"/>
                <a:cs typeface="Arial MT"/>
              </a:rPr>
              <a:t>inner_num</a:t>
            </a:r>
            <a:r>
              <a:rPr sz="2800" spc="114" dirty="0">
                <a:solidFill>
                  <a:srgbClr val="D32CFF"/>
                </a:solidFill>
                <a:latin typeface="Arial MT"/>
                <a:cs typeface="Arial MT"/>
              </a:rPr>
              <a:t>)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)</a:t>
            </a:r>
            <a:endParaRPr sz="2800" dirty="0">
              <a:latin typeface="Arial MT"/>
              <a:cs typeface="Arial MT"/>
            </a:endParaRPr>
          </a:p>
          <a:p>
            <a:pPr>
              <a:spcBef>
                <a:spcPts val="35"/>
              </a:spcBef>
            </a:pPr>
            <a:endParaRPr sz="4300" dirty="0">
              <a:latin typeface="Arial MT"/>
              <a:cs typeface="Arial MT"/>
            </a:endParaRPr>
          </a:p>
          <a:p>
            <a:pPr marL="355600" marR="235585" indent="-342900">
              <a:lnSpc>
                <a:spcPts val="3790"/>
              </a:lnSpc>
              <a:spcBef>
                <a:spcPts val="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55" dirty="0">
                <a:solidFill>
                  <a:srgbClr val="FFFFFF"/>
                </a:solidFill>
                <a:latin typeface="Arial MT"/>
                <a:cs typeface="Arial MT"/>
              </a:rPr>
              <a:t>Take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pen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35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0" dirty="0">
                <a:solidFill>
                  <a:srgbClr val="FFFFFF"/>
                </a:solidFill>
                <a:latin typeface="Arial MT"/>
                <a:cs typeface="Arial MT"/>
              </a:rPr>
              <a:t>paper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and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think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what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3200" spc="-8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0" dirty="0">
                <a:solidFill>
                  <a:srgbClr val="FFFFFF"/>
                </a:solidFill>
                <a:latin typeface="Arial MT"/>
                <a:cs typeface="Arial MT"/>
              </a:rPr>
              <a:t>output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of</a:t>
            </a:r>
            <a:r>
              <a:rPr sz="3200" spc="2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5" dirty="0">
                <a:solidFill>
                  <a:srgbClr val="FFFFFF"/>
                </a:solidFill>
                <a:latin typeface="Arial MT"/>
                <a:cs typeface="Arial MT"/>
              </a:rPr>
              <a:t>code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is!</a:t>
            </a:r>
            <a:endParaRPr sz="32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Revision Exercise – Debug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739"/>
            <a:ext cx="10515600" cy="4719224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Check out the (wrongloops.py) script and identify issues with each of the nested loops.</a:t>
            </a:r>
          </a:p>
        </p:txBody>
      </p:sp>
    </p:spTree>
    <p:extLst>
      <p:ext uri="{BB962C8B-B14F-4D97-AF65-F5344CB8AC3E}">
        <p14:creationId xmlns:p14="http://schemas.microsoft.com/office/powerpoint/2010/main" val="66945681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Final Exercise – In class assignment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8056FF-A7FD-4A9C-B120-0E29A63180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739"/>
            <a:ext cx="10515600" cy="4719224"/>
          </a:xfrm>
        </p:spPr>
        <p:txBody>
          <a:bodyPr>
            <a:normAutofit/>
          </a:bodyPr>
          <a:lstStyle/>
          <a:p>
            <a:r>
              <a:rPr lang="en-US" dirty="0">
                <a:latin typeface="Arial" panose="020B0604020202020204" pitchFamily="34" charset="0"/>
              </a:rPr>
              <a:t>Do the game of 10 questions for a number between 1 and 1000.</a:t>
            </a:r>
          </a:p>
          <a:p>
            <a:r>
              <a:rPr lang="en-US" dirty="0">
                <a:latin typeface="Arial" panose="020B0604020202020204" pitchFamily="34" charset="0"/>
              </a:rPr>
              <a:t>Is the number equal, greater than, or less than x?</a:t>
            </a:r>
          </a:p>
          <a:p>
            <a:r>
              <a:rPr lang="en-US" dirty="0">
                <a:latin typeface="Arial" panose="020B0604020202020204" pitchFamily="34" charset="0"/>
              </a:rPr>
              <a:t>People have to answer something like "equal, less, greater"</a:t>
            </a:r>
          </a:p>
          <a:p>
            <a:r>
              <a:rPr lang="en-US" dirty="0">
                <a:latin typeface="Arial" panose="020B0604020202020204" pitchFamily="34" charset="0"/>
              </a:rPr>
              <a:t>Initially, the lower bound is 1 and the upper bound is 1000.</a:t>
            </a:r>
          </a:p>
          <a:p>
            <a:r>
              <a:rPr lang="en-US" dirty="0">
                <a:latin typeface="Arial" panose="020B0604020202020204" pitchFamily="34" charset="0"/>
              </a:rPr>
              <a:t>Each time you get an answer, you either raise the lower bound</a:t>
            </a:r>
          </a:p>
          <a:p>
            <a:r>
              <a:rPr lang="en-US" dirty="0">
                <a:latin typeface="Arial" panose="020B0604020202020204" pitchFamily="34" charset="0"/>
              </a:rPr>
              <a:t>or lower the upper bound.</a:t>
            </a:r>
          </a:p>
          <a:p>
            <a:r>
              <a:rPr lang="en-US" dirty="0">
                <a:latin typeface="Arial" panose="020B0604020202020204" pitchFamily="34" charset="0"/>
              </a:rPr>
              <a:t>If the respondent is inconsistent, tell them that they are lying.</a:t>
            </a:r>
          </a:p>
          <a:p>
            <a:r>
              <a:rPr lang="en-US" dirty="0">
                <a:latin typeface="Arial" panose="020B0604020202020204" pitchFamily="34" charset="0"/>
              </a:rPr>
              <a:t>But be nice about it.</a:t>
            </a:r>
          </a:p>
        </p:txBody>
      </p:sp>
    </p:spTree>
    <p:extLst>
      <p:ext uri="{BB962C8B-B14F-4D97-AF65-F5344CB8AC3E}">
        <p14:creationId xmlns:p14="http://schemas.microsoft.com/office/powerpoint/2010/main" val="1675699251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B86D-E54C-4001-9ED6-8BD7C26DA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/>
                </a:solidFill>
                <a:latin typeface="Arial" panose="020B0604020202020204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8510642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68487" y="489170"/>
            <a:ext cx="5195422" cy="689932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</a:t>
            </a:r>
            <a:r>
              <a:rPr b="1" spc="-185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b="1" spc="195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Indexing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9940" y="1620012"/>
            <a:ext cx="7851140" cy="4332596"/>
          </a:xfrm>
          <a:prstGeom prst="rect">
            <a:avLst/>
          </a:prstGeom>
        </p:spPr>
        <p:txBody>
          <a:bodyPr vert="horz" wrap="square" lIns="0" tIns="10795" rIns="0" bIns="0" rtlCol="0">
            <a:spAutoFit/>
          </a:bodyPr>
          <a:lstStyle/>
          <a:p>
            <a:pPr marL="355600" marR="182880" indent="-342900">
              <a:lnSpc>
                <a:spcPct val="100299"/>
              </a:lnSpc>
              <a:spcBef>
                <a:spcPts val="85"/>
              </a:spcBef>
              <a:buChar char="•"/>
              <a:tabLst>
                <a:tab pos="354965" algn="l"/>
                <a:tab pos="355600" algn="l"/>
              </a:tabLst>
            </a:pPr>
            <a:r>
              <a:rPr sz="3200" spc="-15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can</a:t>
            </a:r>
            <a:r>
              <a:rPr sz="32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access</a:t>
            </a:r>
            <a:r>
              <a:rPr sz="32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individual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5" dirty="0">
                <a:solidFill>
                  <a:srgbClr val="FFFFFF"/>
                </a:solidFill>
                <a:latin typeface="Arial MT"/>
                <a:cs typeface="Arial MT"/>
              </a:rPr>
              <a:t>characters </a:t>
            </a:r>
            <a:r>
              <a:rPr sz="3200" spc="-869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50" dirty="0">
                <a:solidFill>
                  <a:srgbClr val="FFFFFF"/>
                </a:solidFill>
                <a:latin typeface="Arial MT"/>
                <a:cs typeface="Arial MT"/>
              </a:rPr>
              <a:t>by </a:t>
            </a:r>
            <a:r>
              <a:rPr sz="3200" spc="160" dirty="0">
                <a:solidFill>
                  <a:srgbClr val="FFFFFF"/>
                </a:solidFill>
                <a:latin typeface="Arial MT"/>
                <a:cs typeface="Arial MT"/>
              </a:rPr>
              <a:t>using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square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brackets </a:t>
            </a:r>
            <a:r>
              <a:rPr sz="3200" spc="195" dirty="0">
                <a:solidFill>
                  <a:srgbClr val="FFFFFF"/>
                </a:solidFill>
                <a:latin typeface="Arial MT"/>
                <a:cs typeface="Arial MT"/>
              </a:rPr>
              <a:t>after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 </a:t>
            </a:r>
            <a:r>
              <a:rPr sz="3200" spc="1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90" dirty="0">
                <a:solidFill>
                  <a:srgbClr val="FFFFFF"/>
                </a:solidFill>
                <a:latin typeface="Arial MT"/>
                <a:cs typeface="Arial MT"/>
              </a:rPr>
              <a:t>string:</a:t>
            </a:r>
            <a:endParaRPr sz="3200" dirty="0">
              <a:latin typeface="Arial MT"/>
              <a:cs typeface="Arial MT"/>
            </a:endParaRPr>
          </a:p>
          <a:p>
            <a:pPr>
              <a:lnSpc>
                <a:spcPct val="100000"/>
              </a:lnSpc>
              <a:buClr>
                <a:srgbClr val="FFFFFF"/>
              </a:buClr>
              <a:buFont typeface="Arial MT"/>
              <a:buChar char="•"/>
            </a:pPr>
            <a:endParaRPr sz="4050" dirty="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32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204" dirty="0">
                <a:solidFill>
                  <a:srgbClr val="FFFFFF"/>
                </a:solidFill>
                <a:latin typeface="Arial MT"/>
                <a:cs typeface="Arial MT"/>
              </a:rPr>
              <a:t>character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Arial MT"/>
                <a:cs typeface="Arial MT"/>
              </a:rPr>
              <a:t>=</a:t>
            </a:r>
            <a:r>
              <a:rPr sz="3200" spc="-1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string[</a:t>
            </a:r>
            <a:r>
              <a:rPr sz="3200" spc="180" dirty="0">
                <a:solidFill>
                  <a:srgbClr val="FFC000"/>
                </a:solidFill>
                <a:latin typeface="Arial MT"/>
                <a:cs typeface="Arial MT"/>
              </a:rPr>
              <a:t>index</a:t>
            </a:r>
            <a:r>
              <a:rPr sz="3200" spc="180" dirty="0">
                <a:solidFill>
                  <a:srgbClr val="FFFFFF"/>
                </a:solidFill>
                <a:latin typeface="Arial MT"/>
                <a:cs typeface="Arial MT"/>
              </a:rPr>
              <a:t>]</a:t>
            </a:r>
            <a:endParaRPr sz="3200" dirty="0">
              <a:latin typeface="Arial MT"/>
              <a:cs typeface="Arial MT"/>
            </a:endParaRPr>
          </a:p>
          <a:p>
            <a:pPr>
              <a:spcBef>
                <a:spcPts val="5"/>
              </a:spcBef>
              <a:buClr>
                <a:srgbClr val="FFFFFF"/>
              </a:buClr>
              <a:buFont typeface="Arial MT"/>
              <a:buChar char="•"/>
            </a:pPr>
            <a:endParaRPr sz="4650" dirty="0">
              <a:latin typeface="Arial MT"/>
              <a:cs typeface="Arial MT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Arguments:</a:t>
            </a:r>
            <a:endParaRPr sz="3200" dirty="0">
              <a:latin typeface="Arial MT"/>
              <a:cs typeface="Arial MT"/>
            </a:endParaRPr>
          </a:p>
          <a:p>
            <a:pPr marL="469900">
              <a:spcBef>
                <a:spcPts val="665"/>
              </a:spcBef>
            </a:pPr>
            <a:r>
              <a:rPr sz="2800" dirty="0">
                <a:solidFill>
                  <a:srgbClr val="FFC000"/>
                </a:solidFill>
                <a:latin typeface="Arial MT"/>
                <a:cs typeface="Arial MT"/>
              </a:rPr>
              <a:t>–</a:t>
            </a:r>
            <a:r>
              <a:rPr sz="2800" spc="-10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C000"/>
                </a:solidFill>
                <a:latin typeface="Arial MT"/>
                <a:cs typeface="Arial MT"/>
              </a:rPr>
              <a:t>index</a:t>
            </a:r>
            <a:r>
              <a:rPr sz="2800" spc="-80" dirty="0">
                <a:solidFill>
                  <a:srgbClr val="FFC000"/>
                </a:solidFill>
                <a:latin typeface="Arial MT"/>
                <a:cs typeface="Arial MT"/>
              </a:rPr>
              <a:t> </a:t>
            </a:r>
            <a:r>
              <a:rPr sz="2800" spc="125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0" dirty="0">
                <a:solidFill>
                  <a:srgbClr val="FFFFFF"/>
                </a:solidFill>
                <a:latin typeface="Arial MT"/>
                <a:cs typeface="Arial MT"/>
              </a:rPr>
              <a:t>integer</a:t>
            </a:r>
            <a:r>
              <a:rPr sz="28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50" dirty="0">
                <a:solidFill>
                  <a:srgbClr val="FFFFFF"/>
                </a:solidFill>
                <a:latin typeface="Arial MT"/>
                <a:cs typeface="Arial MT"/>
              </a:rPr>
              <a:t>representing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5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8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14" dirty="0">
                <a:solidFill>
                  <a:srgbClr val="FFFFFF"/>
                </a:solidFill>
                <a:latin typeface="Arial MT"/>
                <a:cs typeface="Arial MT"/>
              </a:rPr>
              <a:t>index</a:t>
            </a:r>
            <a:endParaRPr sz="2800" dirty="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8789" y="486156"/>
            <a:ext cx="413512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/>
              <a:t>String</a:t>
            </a:r>
            <a:r>
              <a:rPr spc="-185" dirty="0"/>
              <a:t> </a:t>
            </a:r>
            <a:r>
              <a:rPr spc="195" dirty="0"/>
              <a:t>Indexing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4278797" y="1931772"/>
          <a:ext cx="4362450" cy="735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356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p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y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t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h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o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n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/>
          <p:nvPr/>
        </p:nvSpPr>
        <p:spPr>
          <a:xfrm>
            <a:off x="2059941" y="3501644"/>
            <a:ext cx="7505065" cy="2988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ts val="3595"/>
              </a:lnSpc>
              <a:spcBef>
                <a:spcPts val="100"/>
              </a:spcBef>
              <a:buChar char="•"/>
              <a:tabLst>
                <a:tab pos="354965" algn="l"/>
                <a:tab pos="355600" algn="l"/>
              </a:tabLst>
            </a:pPr>
            <a:r>
              <a:rPr sz="3000" spc="95" dirty="0">
                <a:solidFill>
                  <a:srgbClr val="FFFFFF"/>
                </a:solidFill>
                <a:latin typeface="Arial MT"/>
                <a:cs typeface="Arial MT"/>
              </a:rPr>
              <a:t>What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do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0" dirty="0">
                <a:solidFill>
                  <a:srgbClr val="FFFFFF"/>
                </a:solidFill>
                <a:latin typeface="Arial MT"/>
                <a:cs typeface="Arial MT"/>
              </a:rPr>
              <a:t>you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5" dirty="0">
                <a:solidFill>
                  <a:srgbClr val="FFFFFF"/>
                </a:solidFill>
                <a:latin typeface="Arial MT"/>
                <a:cs typeface="Arial MT"/>
              </a:rPr>
              <a:t>think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this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will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5" dirty="0">
                <a:solidFill>
                  <a:srgbClr val="FFFFFF"/>
                </a:solidFill>
                <a:latin typeface="Arial MT"/>
                <a:cs typeface="Arial MT"/>
              </a:rPr>
              <a:t>give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05" dirty="0">
                <a:solidFill>
                  <a:srgbClr val="FFFFFF"/>
                </a:solidFill>
                <a:latin typeface="Arial MT"/>
                <a:cs typeface="Arial MT"/>
              </a:rPr>
              <a:t>us?</a:t>
            </a:r>
            <a:endParaRPr sz="3000" dirty="0">
              <a:latin typeface="Arial MT"/>
              <a:cs typeface="Arial MT"/>
            </a:endParaRPr>
          </a:p>
          <a:p>
            <a:pPr marL="469900" marR="5051425">
              <a:lnSpc>
                <a:spcPts val="3220"/>
              </a:lnSpc>
              <a:spcBef>
                <a:spcPts val="20"/>
              </a:spcBef>
            </a:pPr>
            <a:r>
              <a:rPr sz="2600" spc="-1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600" spc="-15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name[</a:t>
            </a:r>
            <a:r>
              <a:rPr lang="en-US" sz="2600" spc="135" dirty="0">
                <a:solidFill>
                  <a:srgbClr val="FFFFFF"/>
                </a:solidFill>
                <a:latin typeface="Arial MT"/>
                <a:cs typeface="Arial MT"/>
              </a:rPr>
              <a:t>2</a:t>
            </a:r>
            <a:r>
              <a:rPr sz="2600" spc="135" dirty="0">
                <a:solidFill>
                  <a:srgbClr val="FFFFFF"/>
                </a:solidFill>
                <a:latin typeface="Arial MT"/>
                <a:cs typeface="Arial MT"/>
              </a:rPr>
              <a:t>] </a:t>
            </a:r>
            <a:r>
              <a:rPr sz="2600" spc="-70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lang="en-US" sz="2600" spc="105" dirty="0">
                <a:solidFill>
                  <a:srgbClr val="0070C0"/>
                </a:solidFill>
                <a:latin typeface="Arial MT"/>
                <a:cs typeface="Arial MT"/>
              </a:rPr>
              <a:t>t</a:t>
            </a:r>
            <a:endParaRPr sz="2600" dirty="0">
              <a:latin typeface="Arial MT"/>
              <a:cs typeface="Arial MT"/>
            </a:endParaRPr>
          </a:p>
          <a:p>
            <a:pPr>
              <a:spcBef>
                <a:spcPts val="15"/>
              </a:spcBef>
            </a:pPr>
            <a:endParaRPr sz="3700" dirty="0">
              <a:latin typeface="Arial MT"/>
              <a:cs typeface="Arial MT"/>
            </a:endParaRPr>
          </a:p>
          <a:p>
            <a:pPr marL="355600" marR="5080" indent="-342900">
              <a:lnSpc>
                <a:spcPct val="77300"/>
              </a:lnSpc>
              <a:buChar char="•"/>
              <a:tabLst>
                <a:tab pos="354965" algn="l"/>
                <a:tab pos="355600" algn="l"/>
              </a:tabLst>
            </a:pPr>
            <a:r>
              <a:rPr sz="3000" spc="114" dirty="0">
                <a:solidFill>
                  <a:srgbClr val="FFFFFF"/>
                </a:solidFill>
                <a:latin typeface="Arial MT"/>
                <a:cs typeface="Arial MT"/>
              </a:rPr>
              <a:t>Index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30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25" dirty="0">
                <a:solidFill>
                  <a:srgbClr val="FFFFFF"/>
                </a:solidFill>
                <a:latin typeface="Arial MT"/>
                <a:cs typeface="Arial MT"/>
              </a:rPr>
              <a:t>an</a:t>
            </a:r>
            <a:r>
              <a:rPr sz="30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70" dirty="0">
                <a:solidFill>
                  <a:srgbClr val="FFFFFF"/>
                </a:solidFill>
                <a:latin typeface="Arial MT"/>
                <a:cs typeface="Arial MT"/>
              </a:rPr>
              <a:t>offset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from</a:t>
            </a:r>
            <a:r>
              <a:rPr sz="3000" spc="-9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5" dirty="0">
                <a:solidFill>
                  <a:srgbClr val="FFFFFF"/>
                </a:solidFill>
                <a:latin typeface="Arial MT"/>
                <a:cs typeface="Arial MT"/>
              </a:rPr>
              <a:t>beginning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50" dirty="0">
                <a:solidFill>
                  <a:srgbClr val="FFFFFF"/>
                </a:solidFill>
                <a:latin typeface="Arial MT"/>
                <a:cs typeface="Arial MT"/>
              </a:rPr>
              <a:t>of </a:t>
            </a:r>
            <a:r>
              <a:rPr sz="3000" spc="-8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6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0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000" spc="190" dirty="0">
                <a:solidFill>
                  <a:srgbClr val="FFFFFF"/>
                </a:solidFill>
                <a:latin typeface="Arial MT"/>
                <a:cs typeface="Arial MT"/>
              </a:rPr>
              <a:t>string</a:t>
            </a:r>
            <a:endParaRPr sz="3000" dirty="0">
              <a:latin typeface="Arial MT"/>
              <a:cs typeface="Arial MT"/>
            </a:endParaRPr>
          </a:p>
          <a:p>
            <a:pPr marL="469900">
              <a:spcBef>
                <a:spcPts val="114"/>
              </a:spcBef>
            </a:pPr>
            <a:r>
              <a:rPr sz="2600" dirty="0">
                <a:solidFill>
                  <a:srgbClr val="FFFFFF"/>
                </a:solidFill>
                <a:latin typeface="Arial MT"/>
                <a:cs typeface="Arial MT"/>
              </a:rPr>
              <a:t>–</a:t>
            </a:r>
            <a:r>
              <a:rPr sz="2600" spc="7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40" dirty="0">
                <a:solidFill>
                  <a:srgbClr val="FFFFFF"/>
                </a:solidFill>
                <a:latin typeface="Arial MT"/>
                <a:cs typeface="Arial MT"/>
              </a:rPr>
              <a:t>So,</a:t>
            </a:r>
            <a:r>
              <a:rPr sz="26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50" dirty="0">
                <a:solidFill>
                  <a:srgbClr val="FFFFFF"/>
                </a:solidFill>
                <a:latin typeface="Arial MT"/>
                <a:cs typeface="Arial MT"/>
              </a:rPr>
              <a:t>offset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0" dirty="0">
                <a:solidFill>
                  <a:srgbClr val="FFFFFF"/>
                </a:solidFill>
                <a:latin typeface="Arial MT"/>
                <a:cs typeface="Arial MT"/>
              </a:rPr>
              <a:t>to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4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0" dirty="0">
                <a:solidFill>
                  <a:srgbClr val="FFFFFF"/>
                </a:solidFill>
                <a:latin typeface="Arial MT"/>
                <a:cs typeface="Arial MT"/>
              </a:rPr>
              <a:t>first</a:t>
            </a:r>
            <a:r>
              <a:rPr sz="2600" spc="-7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65" dirty="0">
                <a:solidFill>
                  <a:srgbClr val="FFFFFF"/>
                </a:solidFill>
                <a:latin typeface="Arial MT"/>
                <a:cs typeface="Arial MT"/>
              </a:rPr>
              <a:t>letter</a:t>
            </a:r>
            <a:r>
              <a:rPr sz="2600" spc="-8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114" dirty="0">
                <a:solidFill>
                  <a:srgbClr val="FFFFFF"/>
                </a:solidFill>
                <a:latin typeface="Arial MT"/>
                <a:cs typeface="Arial MT"/>
              </a:rPr>
              <a:t>is</a:t>
            </a:r>
            <a:r>
              <a:rPr sz="2600" spc="-8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600" spc="95" dirty="0">
                <a:solidFill>
                  <a:srgbClr val="FF0000"/>
                </a:solidFill>
                <a:latin typeface="Arial MT"/>
                <a:cs typeface="Arial MT"/>
              </a:rPr>
              <a:t>0</a:t>
            </a:r>
            <a:endParaRPr sz="2600" dirty="0">
              <a:latin typeface="Arial MT"/>
              <a:cs typeface="Arial MT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74120" y="1321156"/>
            <a:ext cx="5328920" cy="1193165"/>
          </a:xfrm>
          <a:prstGeom prst="rect">
            <a:avLst/>
          </a:prstGeom>
        </p:spPr>
        <p:txBody>
          <a:bodyPr vert="horz" wrap="square" lIns="0" tIns="132715" rIns="0" bIns="0" rtlCol="0">
            <a:spAutoFit/>
          </a:bodyPr>
          <a:lstStyle/>
          <a:p>
            <a:pPr marL="1468755">
              <a:spcBef>
                <a:spcPts val="1045"/>
              </a:spcBef>
              <a:tabLst>
                <a:tab pos="2195830" algn="l"/>
                <a:tab pos="2922905" algn="l"/>
                <a:tab pos="3649979" algn="l"/>
                <a:tab pos="4377055" algn="l"/>
                <a:tab pos="5104130" algn="l"/>
              </a:tabLst>
            </a:pPr>
            <a:r>
              <a:rPr sz="2750" b="1" spc="130" dirty="0">
                <a:solidFill>
                  <a:srgbClr val="FF0000"/>
                </a:solidFill>
                <a:latin typeface="Arial"/>
                <a:cs typeface="Arial"/>
              </a:rPr>
              <a:t>0	1	2	3	4	5</a:t>
            </a:r>
            <a:endParaRPr sz="2750">
              <a:latin typeface="Arial"/>
              <a:cs typeface="Arial"/>
            </a:endParaRPr>
          </a:p>
          <a:p>
            <a:pPr marL="12700">
              <a:spcBef>
                <a:spcPts val="1105"/>
              </a:spcBef>
            </a:pP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endParaRPr sz="3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8789" y="486156"/>
            <a:ext cx="4135120" cy="695960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250" dirty="0"/>
              <a:t>String</a:t>
            </a:r>
            <a:r>
              <a:rPr spc="-185" dirty="0"/>
              <a:t> </a:t>
            </a:r>
            <a:r>
              <a:rPr spc="195" dirty="0"/>
              <a:t>Indexing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17139" y="4097020"/>
            <a:ext cx="2473960" cy="2067560"/>
          </a:xfrm>
          <a:prstGeom prst="rect">
            <a:avLst/>
          </a:prstGeom>
        </p:spPr>
        <p:txBody>
          <a:bodyPr vert="horz" wrap="square" lIns="0" tIns="91440" rIns="0" bIns="0" rtlCol="0">
            <a:spAutoFit/>
          </a:bodyPr>
          <a:lstStyle/>
          <a:p>
            <a:pPr marL="12700">
              <a:spcBef>
                <a:spcPts val="720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14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0" dirty="0">
                <a:solidFill>
                  <a:srgbClr val="FFFFFF"/>
                </a:solidFill>
                <a:latin typeface="Arial MT"/>
                <a:cs typeface="Arial MT"/>
              </a:rPr>
              <a:t>name[1.5]</a:t>
            </a:r>
            <a:endParaRPr sz="2800" dirty="0">
              <a:latin typeface="Arial MT"/>
              <a:cs typeface="Arial MT"/>
            </a:endParaRPr>
          </a:p>
          <a:p>
            <a:pPr marL="12700">
              <a:spcBef>
                <a:spcPts val="62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114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40" dirty="0">
                <a:solidFill>
                  <a:srgbClr val="FFFFFF"/>
                </a:solidFill>
                <a:latin typeface="Arial MT"/>
                <a:cs typeface="Arial MT"/>
              </a:rPr>
              <a:t>name[6]</a:t>
            </a:r>
            <a:endParaRPr sz="2800" dirty="0">
              <a:latin typeface="Arial MT"/>
              <a:cs typeface="Arial MT"/>
            </a:endParaRPr>
          </a:p>
          <a:p>
            <a:pPr marL="12700" marR="208279">
              <a:lnSpc>
                <a:spcPts val="4100"/>
              </a:lnSpc>
              <a:spcBef>
                <a:spcPts val="15"/>
              </a:spcBef>
            </a:pPr>
            <a:r>
              <a:rPr sz="2800" dirty="0">
                <a:solidFill>
                  <a:srgbClr val="FFFFFF"/>
                </a:solidFill>
                <a:latin typeface="Arial MT"/>
                <a:cs typeface="Arial MT"/>
              </a:rPr>
              <a:t>&gt;&gt;&gt;</a:t>
            </a:r>
            <a:r>
              <a:rPr sz="2800" spc="-13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20" dirty="0">
                <a:solidFill>
                  <a:srgbClr val="FFFFFF"/>
                </a:solidFill>
                <a:latin typeface="Arial MT"/>
                <a:cs typeface="Arial MT"/>
              </a:rPr>
              <a:t>name[-1] </a:t>
            </a:r>
            <a:r>
              <a:rPr sz="2800" spc="-76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800" spc="130" dirty="0">
                <a:latin typeface="Arial MT"/>
                <a:cs typeface="Arial MT"/>
              </a:rPr>
              <a:t>n</a:t>
            </a:r>
            <a:endParaRPr sz="2800" dirty="0">
              <a:latin typeface="Arial MT"/>
              <a:cs typeface="Arial MT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278797" y="1931772"/>
          <a:ext cx="4362450" cy="735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7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70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356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p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y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t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h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o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2800" dirty="0">
                          <a:solidFill>
                            <a:srgbClr val="FFFFFF"/>
                          </a:solidFill>
                          <a:latin typeface="Arial MT"/>
                          <a:cs typeface="Arial MT"/>
                        </a:rPr>
                        <a:t>n</a:t>
                      </a:r>
                      <a:endParaRPr sz="2800">
                        <a:latin typeface="Arial MT"/>
                        <a:cs typeface="Arial MT"/>
                      </a:endParaRPr>
                    </a:p>
                  </a:txBody>
                  <a:tcPr marL="0" marR="0" marT="31750" marB="0">
                    <a:lnL w="19050">
                      <a:solidFill>
                        <a:srgbClr val="FFFFFF"/>
                      </a:solidFill>
                      <a:prstDash val="solid"/>
                    </a:lnL>
                    <a:lnR w="19050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5407320" y="4062477"/>
            <a:ext cx="1603375" cy="10071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43300"/>
              </a:lnSpc>
              <a:spcBef>
                <a:spcPts val="100"/>
              </a:spcBef>
            </a:pPr>
            <a:r>
              <a:rPr sz="2400" spc="110" dirty="0">
                <a:solidFill>
                  <a:srgbClr val="FF0000"/>
                </a:solidFill>
                <a:latin typeface="Arial MT"/>
                <a:cs typeface="Arial MT"/>
              </a:rPr>
              <a:t>TypeError </a:t>
            </a:r>
            <a:r>
              <a:rPr sz="2400" spc="-655" dirty="0">
                <a:solidFill>
                  <a:srgbClr val="FF0000"/>
                </a:solidFill>
                <a:latin typeface="Arial MT"/>
                <a:cs typeface="Arial MT"/>
              </a:rPr>
              <a:t> </a:t>
            </a:r>
            <a:r>
              <a:rPr sz="2400" spc="75" dirty="0">
                <a:solidFill>
                  <a:srgbClr val="FF0000"/>
                </a:solidFill>
                <a:latin typeface="Arial MT"/>
                <a:cs typeface="Arial MT"/>
              </a:rPr>
              <a:t>I</a:t>
            </a:r>
            <a:r>
              <a:rPr sz="2400" spc="110" dirty="0">
                <a:solidFill>
                  <a:srgbClr val="FF0000"/>
                </a:solidFill>
                <a:latin typeface="Arial MT"/>
                <a:cs typeface="Arial MT"/>
              </a:rPr>
              <a:t>n</a:t>
            </a:r>
            <a:r>
              <a:rPr sz="2400" spc="125" dirty="0">
                <a:solidFill>
                  <a:srgbClr val="FF0000"/>
                </a:solidFill>
                <a:latin typeface="Arial MT"/>
                <a:cs typeface="Arial MT"/>
              </a:rPr>
              <a:t>d</a:t>
            </a:r>
            <a:r>
              <a:rPr sz="2400" spc="90" dirty="0">
                <a:solidFill>
                  <a:srgbClr val="FF0000"/>
                </a:solidFill>
                <a:latin typeface="Arial MT"/>
                <a:cs typeface="Arial MT"/>
              </a:rPr>
              <a:t>e</a:t>
            </a:r>
            <a:r>
              <a:rPr sz="2400" spc="45" dirty="0">
                <a:solidFill>
                  <a:srgbClr val="FF0000"/>
                </a:solidFill>
                <a:latin typeface="Arial MT"/>
                <a:cs typeface="Arial MT"/>
              </a:rPr>
              <a:t>x</a:t>
            </a:r>
            <a:r>
              <a:rPr sz="2400" spc="-5" dirty="0">
                <a:solidFill>
                  <a:srgbClr val="FF0000"/>
                </a:solidFill>
                <a:latin typeface="Arial MT"/>
                <a:cs typeface="Arial MT"/>
              </a:rPr>
              <a:t>E</a:t>
            </a:r>
            <a:r>
              <a:rPr sz="2400" spc="215" dirty="0">
                <a:solidFill>
                  <a:srgbClr val="FF0000"/>
                </a:solidFill>
                <a:latin typeface="Arial MT"/>
                <a:cs typeface="Arial MT"/>
              </a:rPr>
              <a:t>r</a:t>
            </a:r>
            <a:r>
              <a:rPr sz="2400" spc="155" dirty="0">
                <a:solidFill>
                  <a:srgbClr val="FF0000"/>
                </a:solidFill>
                <a:latin typeface="Arial MT"/>
                <a:cs typeface="Arial MT"/>
              </a:rPr>
              <a:t>r</a:t>
            </a:r>
            <a:r>
              <a:rPr sz="2400" spc="110" dirty="0">
                <a:solidFill>
                  <a:srgbClr val="FF0000"/>
                </a:solidFill>
                <a:latin typeface="Arial MT"/>
                <a:cs typeface="Arial MT"/>
              </a:rPr>
              <a:t>o</a:t>
            </a:r>
            <a:r>
              <a:rPr sz="2400" spc="250" dirty="0">
                <a:solidFill>
                  <a:srgbClr val="FF0000"/>
                </a:solidFill>
                <a:latin typeface="Arial MT"/>
                <a:cs typeface="Arial MT"/>
              </a:rPr>
              <a:t>r</a:t>
            </a:r>
            <a:endParaRPr sz="2400" dirty="0">
              <a:latin typeface="Arial MT"/>
              <a:cs typeface="Arial MT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59941" y="1321155"/>
            <a:ext cx="6402705" cy="2814232"/>
          </a:xfrm>
          <a:prstGeom prst="rect">
            <a:avLst/>
          </a:prstGeom>
        </p:spPr>
        <p:txBody>
          <a:bodyPr vert="horz" wrap="square" lIns="0" tIns="132715" rIns="0" bIns="0" rtlCol="0">
            <a:spAutoFit/>
          </a:bodyPr>
          <a:lstStyle/>
          <a:p>
            <a:pPr marL="2482850">
              <a:spcBef>
                <a:spcPts val="1045"/>
              </a:spcBef>
              <a:tabLst>
                <a:tab pos="3209925" algn="l"/>
                <a:tab pos="3937000" algn="l"/>
                <a:tab pos="4664075" algn="l"/>
                <a:tab pos="5391150" algn="l"/>
                <a:tab pos="6118225" algn="l"/>
              </a:tabLst>
            </a:pPr>
            <a:r>
              <a:rPr sz="2750" b="1" spc="130" dirty="0">
                <a:solidFill>
                  <a:srgbClr val="FF0000"/>
                </a:solidFill>
                <a:latin typeface="Arial"/>
                <a:cs typeface="Arial"/>
              </a:rPr>
              <a:t>0	1	2	3	4	5</a:t>
            </a:r>
            <a:endParaRPr sz="2750">
              <a:latin typeface="Arial"/>
              <a:cs typeface="Arial"/>
            </a:endParaRPr>
          </a:p>
          <a:p>
            <a:pPr marL="1026794">
              <a:spcBef>
                <a:spcPts val="1105"/>
              </a:spcBef>
            </a:pPr>
            <a:r>
              <a:rPr sz="3200" spc="140" dirty="0">
                <a:solidFill>
                  <a:srgbClr val="FFFFFF"/>
                </a:solidFill>
                <a:latin typeface="Arial MT"/>
                <a:cs typeface="Arial MT"/>
              </a:rPr>
              <a:t>name</a:t>
            </a:r>
            <a:endParaRPr sz="3200">
              <a:latin typeface="Arial MT"/>
              <a:cs typeface="Arial MT"/>
            </a:endParaRPr>
          </a:p>
          <a:p>
            <a:pPr marL="2423160">
              <a:spcBef>
                <a:spcPts val="1210"/>
              </a:spcBef>
              <a:tabLst>
                <a:tab pos="3150235" algn="l"/>
                <a:tab pos="3877310" algn="l"/>
                <a:tab pos="4604385" algn="l"/>
                <a:tab pos="5331460" algn="l"/>
                <a:tab pos="6058535" algn="l"/>
              </a:tabLst>
            </a:pPr>
            <a:r>
              <a:rPr sz="2750" b="1" spc="20" dirty="0">
                <a:solidFill>
                  <a:srgbClr val="92D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92D050"/>
                </a:solidFill>
                <a:latin typeface="Arial"/>
                <a:cs typeface="Arial"/>
              </a:rPr>
              <a:t>6</a:t>
            </a:r>
            <a:r>
              <a:rPr sz="2750" b="1" dirty="0">
                <a:solidFill>
                  <a:srgbClr val="92D050"/>
                </a:solidFill>
                <a:latin typeface="Arial"/>
                <a:cs typeface="Arial"/>
              </a:rPr>
              <a:t>	</a:t>
            </a:r>
            <a:r>
              <a:rPr sz="2750" b="1" spc="20" dirty="0">
                <a:solidFill>
                  <a:srgbClr val="92D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92D050"/>
                </a:solidFill>
                <a:latin typeface="Arial"/>
                <a:cs typeface="Arial"/>
              </a:rPr>
              <a:t>5</a:t>
            </a:r>
            <a:r>
              <a:rPr sz="2750" b="1" dirty="0">
                <a:solidFill>
                  <a:srgbClr val="92D050"/>
                </a:solidFill>
                <a:latin typeface="Arial"/>
                <a:cs typeface="Arial"/>
              </a:rPr>
              <a:t>	</a:t>
            </a:r>
            <a:r>
              <a:rPr sz="2750" b="1" spc="20" dirty="0">
                <a:solidFill>
                  <a:srgbClr val="92D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92D050"/>
                </a:solidFill>
                <a:latin typeface="Arial"/>
                <a:cs typeface="Arial"/>
              </a:rPr>
              <a:t>4</a:t>
            </a:r>
            <a:r>
              <a:rPr sz="2750" b="1" dirty="0">
                <a:solidFill>
                  <a:srgbClr val="92D050"/>
                </a:solidFill>
                <a:latin typeface="Arial"/>
                <a:cs typeface="Arial"/>
              </a:rPr>
              <a:t>	</a:t>
            </a:r>
            <a:r>
              <a:rPr sz="2750" b="1" spc="20" dirty="0">
                <a:solidFill>
                  <a:srgbClr val="92D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92D050"/>
                </a:solidFill>
                <a:latin typeface="Arial"/>
                <a:cs typeface="Arial"/>
              </a:rPr>
              <a:t>3</a:t>
            </a:r>
            <a:r>
              <a:rPr sz="2750" b="1" dirty="0">
                <a:solidFill>
                  <a:srgbClr val="92D050"/>
                </a:solidFill>
                <a:latin typeface="Arial"/>
                <a:cs typeface="Arial"/>
              </a:rPr>
              <a:t>	</a:t>
            </a:r>
            <a:r>
              <a:rPr sz="2750" b="1" spc="20" dirty="0">
                <a:solidFill>
                  <a:srgbClr val="92D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92D050"/>
                </a:solidFill>
                <a:latin typeface="Arial"/>
                <a:cs typeface="Arial"/>
              </a:rPr>
              <a:t>2</a:t>
            </a:r>
            <a:r>
              <a:rPr sz="2750" b="1" dirty="0">
                <a:solidFill>
                  <a:srgbClr val="92D050"/>
                </a:solidFill>
                <a:latin typeface="Arial"/>
                <a:cs typeface="Arial"/>
              </a:rPr>
              <a:t>	</a:t>
            </a:r>
            <a:r>
              <a:rPr sz="2750" b="1" spc="20" dirty="0">
                <a:solidFill>
                  <a:srgbClr val="92D050"/>
                </a:solidFill>
                <a:latin typeface="Arial"/>
                <a:cs typeface="Arial"/>
              </a:rPr>
              <a:t>-</a:t>
            </a:r>
            <a:r>
              <a:rPr sz="2750" b="1" spc="130" dirty="0">
                <a:solidFill>
                  <a:srgbClr val="92D050"/>
                </a:solidFill>
                <a:latin typeface="Arial"/>
                <a:cs typeface="Arial"/>
              </a:rPr>
              <a:t>1</a:t>
            </a:r>
            <a:endParaRPr sz="2750">
              <a:latin typeface="Arial"/>
              <a:cs typeface="Arial"/>
            </a:endParaRPr>
          </a:p>
          <a:p>
            <a:pPr>
              <a:spcBef>
                <a:spcPts val="40"/>
              </a:spcBef>
            </a:pPr>
            <a:endParaRPr sz="3600">
              <a:latin typeface="Arial"/>
              <a:cs typeface="Arial"/>
            </a:endParaRPr>
          </a:p>
          <a:p>
            <a:pPr marL="355600" indent="-342900">
              <a:buChar char="•"/>
              <a:tabLst>
                <a:tab pos="354965" algn="l"/>
                <a:tab pos="355600" algn="l"/>
              </a:tabLst>
            </a:pPr>
            <a:r>
              <a:rPr sz="3200" spc="100" dirty="0">
                <a:solidFill>
                  <a:srgbClr val="FFFFFF"/>
                </a:solidFill>
                <a:latin typeface="Arial MT"/>
                <a:cs typeface="Arial MT"/>
              </a:rPr>
              <a:t>What</a:t>
            </a:r>
            <a:r>
              <a:rPr sz="3200" spc="-10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about</a:t>
            </a:r>
            <a:r>
              <a:rPr sz="3200" spc="-9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70" dirty="0">
                <a:solidFill>
                  <a:srgbClr val="FFFFFF"/>
                </a:solidFill>
                <a:latin typeface="Arial MT"/>
                <a:cs typeface="Arial MT"/>
              </a:rPr>
              <a:t>the</a:t>
            </a:r>
            <a:r>
              <a:rPr sz="3200" spc="-110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3200" spc="165" dirty="0">
                <a:solidFill>
                  <a:srgbClr val="FFFFFF"/>
                </a:solidFill>
                <a:latin typeface="Arial MT"/>
                <a:cs typeface="Arial MT"/>
              </a:rPr>
              <a:t>following:</a:t>
            </a:r>
            <a:endParaRPr sz="3200">
              <a:latin typeface="Arial MT"/>
              <a:cs typeface="Arial M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3064</TotalTime>
  <Words>4244</Words>
  <Application>Microsoft Office PowerPoint</Application>
  <PresentationFormat>Widescreen</PresentationFormat>
  <Paragraphs>711</Paragraphs>
  <Slides>69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6" baseType="lpstr">
      <vt:lpstr>Arial</vt:lpstr>
      <vt:lpstr>Arial MT</vt:lpstr>
      <vt:lpstr>Calibri</vt:lpstr>
      <vt:lpstr>Calibri Light</vt:lpstr>
      <vt:lpstr>Times New Roman</vt:lpstr>
      <vt:lpstr>Wingdings</vt:lpstr>
      <vt:lpstr>Office Theme</vt:lpstr>
      <vt:lpstr>Heuristics</vt:lpstr>
      <vt:lpstr>Today’s Lab</vt:lpstr>
      <vt:lpstr>converter.py</vt:lpstr>
      <vt:lpstr>height.py</vt:lpstr>
      <vt:lpstr>name.py</vt:lpstr>
      <vt:lpstr>Strings</vt:lpstr>
      <vt:lpstr>String Indexing</vt:lpstr>
      <vt:lpstr>String Indexing</vt:lpstr>
      <vt:lpstr>String Indexing</vt:lpstr>
      <vt:lpstr>String Slicing (Substrings)</vt:lpstr>
      <vt:lpstr>String Slicing Example</vt:lpstr>
      <vt:lpstr>Strings are Immutable</vt:lpstr>
      <vt:lpstr>String Length</vt:lpstr>
      <vt:lpstr>String Length</vt:lpstr>
      <vt:lpstr>Strings Comparison</vt:lpstr>
      <vt:lpstr>Strings Comparison</vt:lpstr>
      <vt:lpstr>Strings Comparison</vt:lpstr>
      <vt:lpstr>The in Operator</vt:lpstr>
      <vt:lpstr>String Methods</vt:lpstr>
      <vt:lpstr>String Methods</vt:lpstr>
      <vt:lpstr>String Methods</vt:lpstr>
      <vt:lpstr>String Methods</vt:lpstr>
      <vt:lpstr>Replacing Substrings</vt:lpstr>
      <vt:lpstr>Example: Replacing Substrings</vt:lpstr>
      <vt:lpstr>Finding Substrings</vt:lpstr>
      <vt:lpstr>Example: Finding Substrings</vt:lpstr>
      <vt:lpstr>Counting String Occurrences</vt:lpstr>
      <vt:lpstr>Example: Counting String  Occurrences</vt:lpstr>
      <vt:lpstr>Sequences and Lists</vt:lpstr>
      <vt:lpstr>Sequences</vt:lpstr>
      <vt:lpstr>Lists</vt:lpstr>
      <vt:lpstr>Lists</vt:lpstr>
      <vt:lpstr>Examples: Lists</vt:lpstr>
      <vt:lpstr>Overloaded Operators on Lists</vt:lpstr>
      <vt:lpstr>List Indexing and Slicing</vt:lpstr>
      <vt:lpstr>Strings vs. Lists</vt:lpstr>
      <vt:lpstr>Strings vs. Lists  or Immutability vs. Mutability</vt:lpstr>
      <vt:lpstr>Immutability vs. Mutability</vt:lpstr>
      <vt:lpstr>Copying Strings</vt:lpstr>
      <vt:lpstr>Copying Lists</vt:lpstr>
      <vt:lpstr>Example: Copying Lists</vt:lpstr>
      <vt:lpstr>How to copy Lists then?</vt:lpstr>
      <vt:lpstr>Lists Length</vt:lpstr>
      <vt:lpstr>List Methods</vt:lpstr>
      <vt:lpstr>Index method</vt:lpstr>
      <vt:lpstr>The in Operator with Lists</vt:lpstr>
      <vt:lpstr>Adding Items to Lists</vt:lpstr>
      <vt:lpstr>Inserting Items Into Lists</vt:lpstr>
      <vt:lpstr>Example: Inserting Items</vt:lpstr>
      <vt:lpstr>Example: Inserting Items 0 1 2</vt:lpstr>
      <vt:lpstr>Other Useful List Methods and  Functions</vt:lpstr>
      <vt:lpstr>Convert Strings to Lists</vt:lpstr>
      <vt:lpstr>Converting Lists to Strings</vt:lpstr>
      <vt:lpstr>Splitting Strings</vt:lpstr>
      <vt:lpstr>Splitting Strings</vt:lpstr>
      <vt:lpstr>Lists to Strings</vt:lpstr>
      <vt:lpstr>Example: Lists to Strings</vt:lpstr>
      <vt:lpstr>Removing an Item From a List</vt:lpstr>
      <vt:lpstr>Example: remove() Method</vt:lpstr>
      <vt:lpstr>Example: del Statement</vt:lpstr>
      <vt:lpstr>Example: pop() Method</vt:lpstr>
      <vt:lpstr>phrase.py (string analysis)</vt:lpstr>
      <vt:lpstr>Revision Exercise – Loop while </vt:lpstr>
      <vt:lpstr>Revision Exercise – Nested Loop </vt:lpstr>
      <vt:lpstr>Nested Loops</vt:lpstr>
      <vt:lpstr>Nested Loops</vt:lpstr>
      <vt:lpstr>Revision Exercise – Debug </vt:lpstr>
      <vt:lpstr>Final Exercise – In class assignment</vt:lpstr>
      <vt:lpstr>End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Joumana Naji</dc:creator>
  <cp:lastModifiedBy>Shan Randhawa</cp:lastModifiedBy>
  <cp:revision>75</cp:revision>
  <dcterms:created xsi:type="dcterms:W3CDTF">2019-01-23T17:28:13Z</dcterms:created>
  <dcterms:modified xsi:type="dcterms:W3CDTF">2023-01-05T12:44:17Z</dcterms:modified>
</cp:coreProperties>
</file>